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715000" cx="9144000"/>
  <p:notesSz cx="6858000" cy="9144000"/>
  <p:embeddedFontLst>
    <p:embeddedFont>
      <p:font typeface="Corbel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E037AC-F453-4D0F-A0A1-BC89422E12AA}">
  <a:tblStyle styleId="{87E037AC-F453-4D0F-A0A1-BC89422E12A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2F5"/>
          </a:solidFill>
        </a:fill>
      </a:tcStyle>
    </a:wholeTbl>
    <a:band1H>
      <a:tcTxStyle/>
      <a:tcStyle>
        <a:fill>
          <a:solidFill>
            <a:srgbClr val="CAE3EC"/>
          </a:solidFill>
        </a:fill>
      </a:tcStyle>
    </a:band1H>
    <a:band2H>
      <a:tcTxStyle/>
    </a:band2H>
    <a:band1V>
      <a:tcTxStyle/>
      <a:tcStyle>
        <a:fill>
          <a:solidFill>
            <a:srgbClr val="CAE3E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00B0CA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00B0CA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00B0CA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00B0CA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rbel-bold.fntdata"/><Relationship Id="rId14" Type="http://schemas.openxmlformats.org/officeDocument/2006/relationships/slide" Target="slides/slide9.xml"/><Relationship Id="rId36" Type="http://schemas.openxmlformats.org/officeDocument/2006/relationships/font" Target="fonts/Corbel-regular.fntdata"/><Relationship Id="rId17" Type="http://schemas.openxmlformats.org/officeDocument/2006/relationships/slide" Target="slides/slide12.xml"/><Relationship Id="rId39" Type="http://schemas.openxmlformats.org/officeDocument/2006/relationships/font" Target="fonts/Corbel-boldItalic.fntdata"/><Relationship Id="rId16" Type="http://schemas.openxmlformats.org/officeDocument/2006/relationships/slide" Target="slides/slide11.xml"/><Relationship Id="rId38" Type="http://schemas.openxmlformats.org/officeDocument/2006/relationships/font" Target="fonts/Corbel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8b87a79f_0_350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4e8b87a79f_0_350:notes"/>
          <p:cNvSpPr/>
          <p:nvPr>
            <p:ph idx="2" type="sldImg"/>
          </p:nvPr>
        </p:nvSpPr>
        <p:spPr>
          <a:xfrm>
            <a:off x="426827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c834f0179_0_54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c834f017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c7d831c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4c7d831c6c_0_28:notes"/>
          <p:cNvSpPr/>
          <p:nvPr>
            <p:ph idx="2" type="sldImg"/>
          </p:nvPr>
        </p:nvSpPr>
        <p:spPr>
          <a:xfrm>
            <a:off x="686519" y="685800"/>
            <a:ext cx="548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e7f05113_0_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4e7f051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b467deee94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b467dee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db10daaf0_1_2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db10daaf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9ca84119f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9ca8411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8d8f0df30a_0_10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8d8f0df30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467deee94_0_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467deee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b467deee94_0_2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b467deee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ba1ea995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ba1ea9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c725d0d9d_1_4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c725d0d9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8da3b72639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8da3b726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7817d8507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7817d8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8d8f0df30a_0_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8d8f0df30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8d8f0df30a_0_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8d8f0df3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does some padding to the input and performs convolution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2a859dddf9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2a859ddd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a859dddf9_0_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2a859ddd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2a859dddf9_0_1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2a859dddf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467deee94_0_3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467deee9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d5f1cf1d_0_48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d5f1cf1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d5f1cf1d_0_49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d5f1cf1d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c725d0d9d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4c725d0d9d_1_89:notes"/>
          <p:cNvSpPr/>
          <p:nvPr>
            <p:ph idx="2" type="sldImg"/>
          </p:nvPr>
        </p:nvSpPr>
        <p:spPr>
          <a:xfrm>
            <a:off x="686519" y="685800"/>
            <a:ext cx="548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4fca6a58b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4fca6a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834f0179_0_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834f01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c834f0179_0_34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c834f017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448869245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448869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e7f05113_0_8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e7f0511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d5f1cf1d_0_4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d5f1cf1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c834f0179_0_37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c834f0179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" y="249893"/>
            <a:ext cx="1113530" cy="6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hoto">
  <p:cSld name="Title and phot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>
            <p:ph idx="2" type="pic"/>
          </p:nvPr>
        </p:nvSpPr>
        <p:spPr>
          <a:xfrm>
            <a:off x="628650" y="1539875"/>
            <a:ext cx="78867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 slide" showMasterSp="0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title slide" showMasterSp="0">
  <p:cSld name="Module 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890755.jpg" id="79" name="Google Shape;7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000" y="1481668"/>
            <a:ext cx="5080000" cy="4233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0" name="Google Shape;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091" y="251354"/>
            <a:ext cx="1004887" cy="534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nsikuva.jpg" id="81" name="Google Shape;8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2" name="Google Shape;8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203" y="137199"/>
            <a:ext cx="1177925" cy="7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ctrTitle"/>
          </p:nvPr>
        </p:nvSpPr>
        <p:spPr>
          <a:xfrm>
            <a:off x="2382578" y="4123172"/>
            <a:ext cx="7772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sz="3556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+ PRAC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1" y="249893"/>
            <a:ext cx="1110996" cy="63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7942" y="142625"/>
            <a:ext cx="1076504" cy="733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 type="secHead">
  <p:cSld name="SECTION_HEADER">
    <p:bg>
      <p:bgPr>
        <a:solidFill>
          <a:srgbClr val="0082B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de">
  <p:cSld name="Title + co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673100" y="1498600"/>
            <a:ext cx="61914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de and text">
  <p:cSld name="Title, code and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673100" y="149860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4633100" y="150495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4779128"/>
            <a:ext cx="424500" cy="9360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610600" y="5455920"/>
            <a:ext cx="289500" cy="258900"/>
          </a:xfrm>
          <a:prstGeom prst="rect">
            <a:avLst/>
          </a:prstGeom>
          <a:solidFill>
            <a:srgbClr val="0082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7543800" y="4953000"/>
            <a:ext cx="1066800" cy="503100"/>
          </a:xfrm>
          <a:prstGeom prst="rect">
            <a:avLst/>
          </a:prstGeom>
          <a:solidFill>
            <a:srgbClr val="0082BB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610600" y="4450874"/>
            <a:ext cx="533400" cy="5031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image-net.org/challenges/LSVRC/index.php" TargetMode="External"/><Relationship Id="rId4" Type="http://schemas.openxmlformats.org/officeDocument/2006/relationships/hyperlink" Target="https://www.image-net.org/challenges/LSVRC/index.php" TargetMode="External"/><Relationship Id="rId5" Type="http://schemas.openxmlformats.org/officeDocument/2006/relationships/hyperlink" Target="https://github.com/Alibaba-MIIL/ImageNet21K" TargetMode="External"/><Relationship Id="rId6" Type="http://schemas.openxmlformats.org/officeDocument/2006/relationships/hyperlink" Target="http://places.csail.mit.edu/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i.googleblog.com/2020/05/open-sourcing-bit-exploring-large-scale.html" TargetMode="External"/><Relationship Id="rId4" Type="http://schemas.openxmlformats.org/officeDocument/2006/relationships/hyperlink" Target="https://pytorch.org/vision/stable/models.html" TargetMode="External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jpg"/><Relationship Id="rId4" Type="http://schemas.openxmlformats.org/officeDocument/2006/relationships/hyperlink" Target="http://cs231n.github.io/convolutional-network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mlnotebook.github.io/post/CNN1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Relationship Id="rId4" Type="http://schemas.openxmlformats.org/officeDocument/2006/relationships/hyperlink" Target="https://mlnotebook.github.io/post/CNN1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7.jpg"/><Relationship Id="rId5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gif"/><Relationship Id="rId4" Type="http://schemas.openxmlformats.org/officeDocument/2006/relationships/hyperlink" Target="http://cs.nyu.edu/~fergus/tutorials/deep_learning_cvpr12/fergus_dl_tutorial_final.pptx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11"/>
              <a:t>Lecture 3: Images and convolutional neural networks</a:t>
            </a:r>
            <a:endParaRPr sz="3111"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Practical deep learning</a:t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/>
          <p:nvPr/>
        </p:nvSpPr>
        <p:spPr>
          <a:xfrm>
            <a:off x="4803725" y="3754149"/>
            <a:ext cx="568200" cy="1500300"/>
          </a:xfrm>
          <a:prstGeom prst="cube">
            <a:avLst>
              <a:gd fmla="val 79048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Convolution in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628650" y="1521350"/>
            <a:ext cx="41751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stack the feature maps into a single tensor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Depth out output tensor = number of kernels </a:t>
            </a:r>
            <a:r>
              <a:rPr i="1" lang="en" sz="2000"/>
              <a:t>K</a:t>
            </a:r>
            <a:endParaRPr i="1"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Tensor is the output of the </a:t>
            </a:r>
            <a:br>
              <a:rPr lang="en" sz="2000"/>
            </a:br>
            <a:r>
              <a:rPr lang="en" sz="2000"/>
              <a:t>entire </a:t>
            </a:r>
            <a:r>
              <a:rPr i="1" lang="en" sz="2000"/>
              <a:t>convolutional layer</a:t>
            </a:r>
            <a:endParaRPr i="1" sz="2000"/>
          </a:p>
        </p:txBody>
      </p:sp>
      <p:grpSp>
        <p:nvGrpSpPr>
          <p:cNvPr id="282" name="Google Shape;282;p24"/>
          <p:cNvGrpSpPr/>
          <p:nvPr/>
        </p:nvGrpSpPr>
        <p:grpSpPr>
          <a:xfrm rot="-280355">
            <a:off x="4985081" y="4198991"/>
            <a:ext cx="322844" cy="610616"/>
            <a:chOff x="7078725" y="2192376"/>
            <a:chExt cx="1584300" cy="1446513"/>
          </a:xfrm>
        </p:grpSpPr>
        <p:sp>
          <p:nvSpPr>
            <p:cNvPr id="283" name="Google Shape;283;p24"/>
            <p:cNvSpPr/>
            <p:nvPr/>
          </p:nvSpPr>
          <p:spPr>
            <a:xfrm rot="-1499110">
              <a:off x="7213763" y="2254915"/>
              <a:ext cx="360099" cy="288021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 rot="1349040">
              <a:off x="8149768" y="2259687"/>
              <a:ext cx="360070" cy="287978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7078725" y="2420888"/>
              <a:ext cx="1584300" cy="1218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7393731" y="2657486"/>
              <a:ext cx="288000" cy="195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8036124" y="2656834"/>
              <a:ext cx="288000" cy="195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8" name="Google Shape;288;p24"/>
            <p:cNvCxnSpPr/>
            <p:nvPr/>
          </p:nvCxnSpPr>
          <p:spPr>
            <a:xfrm>
              <a:off x="8180140" y="2706643"/>
              <a:ext cx="0" cy="95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24"/>
            <p:cNvCxnSpPr/>
            <p:nvPr/>
          </p:nvCxnSpPr>
          <p:spPr>
            <a:xfrm>
              <a:off x="7537796" y="2706643"/>
              <a:ext cx="0" cy="95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0" name="Google Shape;290;p24"/>
            <p:cNvSpPr/>
            <p:nvPr/>
          </p:nvSpPr>
          <p:spPr>
            <a:xfrm rot="10800000">
              <a:off x="7762825" y="3033240"/>
              <a:ext cx="216000" cy="2160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" name="Google Shape;291;p24"/>
            <p:cNvCxnSpPr>
              <a:stCxn id="290" idx="0"/>
            </p:cNvCxnSpPr>
            <p:nvPr/>
          </p:nvCxnSpPr>
          <p:spPr>
            <a:xfrm rot="127266">
              <a:off x="7863469" y="3249038"/>
              <a:ext cx="16211" cy="1081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2" name="Google Shape;292;p24"/>
            <p:cNvSpPr/>
            <p:nvPr/>
          </p:nvSpPr>
          <p:spPr>
            <a:xfrm flipH="1" rot="-8386490">
              <a:off x="7776558" y="3013611"/>
              <a:ext cx="451073" cy="387002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 flipH="1" rot="-8386490">
              <a:off x="7465344" y="3013613"/>
              <a:ext cx="451073" cy="387002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4" name="Google Shape;294;p24"/>
            <p:cNvCxnSpPr/>
            <p:nvPr/>
          </p:nvCxnSpPr>
          <p:spPr>
            <a:xfrm flipH="1" rot="10800000">
              <a:off x="8045847" y="2975766"/>
              <a:ext cx="253500" cy="8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24"/>
            <p:cNvCxnSpPr/>
            <p:nvPr/>
          </p:nvCxnSpPr>
          <p:spPr>
            <a:xfrm>
              <a:off x="8041805" y="3138946"/>
              <a:ext cx="216000" cy="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24"/>
            <p:cNvCxnSpPr/>
            <p:nvPr/>
          </p:nvCxnSpPr>
          <p:spPr>
            <a:xfrm rot="10800000">
              <a:off x="7488780" y="2975724"/>
              <a:ext cx="207000" cy="8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24"/>
            <p:cNvCxnSpPr/>
            <p:nvPr/>
          </p:nvCxnSpPr>
          <p:spPr>
            <a:xfrm rot="10800000">
              <a:off x="7488944" y="3135065"/>
              <a:ext cx="216000" cy="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98" name="Google Shape;298;p24"/>
          <p:cNvCxnSpPr>
            <a:endCxn id="299" idx="2"/>
          </p:cNvCxnSpPr>
          <p:nvPr/>
        </p:nvCxnSpPr>
        <p:spPr>
          <a:xfrm flipH="1" rot="10800000">
            <a:off x="5433144" y="2670131"/>
            <a:ext cx="938400" cy="12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0" name="Google Shape;300;p24"/>
          <p:cNvCxnSpPr>
            <a:endCxn id="301" idx="2"/>
          </p:cNvCxnSpPr>
          <p:nvPr/>
        </p:nvCxnSpPr>
        <p:spPr>
          <a:xfrm flipH="1" rot="10800000">
            <a:off x="5426177" y="3224853"/>
            <a:ext cx="966300" cy="882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2" name="Google Shape;302;p24"/>
          <p:cNvCxnSpPr>
            <a:endCxn id="303" idx="2"/>
          </p:cNvCxnSpPr>
          <p:nvPr/>
        </p:nvCxnSpPr>
        <p:spPr>
          <a:xfrm flipH="1" rot="10800000">
            <a:off x="5371914" y="4331556"/>
            <a:ext cx="1035300" cy="160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4" name="Google Shape;304;p24"/>
          <p:cNvCxnSpPr/>
          <p:nvPr/>
        </p:nvCxnSpPr>
        <p:spPr>
          <a:xfrm>
            <a:off x="5388678" y="4583674"/>
            <a:ext cx="1003800" cy="277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p24"/>
          <p:cNvCxnSpPr>
            <a:endCxn id="306" idx="2"/>
          </p:cNvCxnSpPr>
          <p:nvPr/>
        </p:nvCxnSpPr>
        <p:spPr>
          <a:xfrm flipH="1" rot="10800000">
            <a:off x="5400733" y="3760082"/>
            <a:ext cx="970500" cy="568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07" name="Google Shape;307;p24"/>
          <p:cNvGrpSpPr/>
          <p:nvPr/>
        </p:nvGrpSpPr>
        <p:grpSpPr>
          <a:xfrm>
            <a:off x="6371544" y="2430391"/>
            <a:ext cx="473802" cy="479481"/>
            <a:chOff x="552971" y="2081944"/>
            <a:chExt cx="631904" cy="575400"/>
          </a:xfrm>
        </p:grpSpPr>
        <p:sp>
          <p:nvSpPr>
            <p:cNvPr id="299" name="Google Shape;299;p24"/>
            <p:cNvSpPr/>
            <p:nvPr/>
          </p:nvSpPr>
          <p:spPr>
            <a:xfrm>
              <a:off x="552971" y="2081944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 flipH="1">
              <a:off x="733975" y="2269819"/>
              <a:ext cx="450900" cy="387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" name="Google Shape;309;p24"/>
          <p:cNvGrpSpPr/>
          <p:nvPr/>
        </p:nvGrpSpPr>
        <p:grpSpPr>
          <a:xfrm>
            <a:off x="6371772" y="2881943"/>
            <a:ext cx="452590" cy="582651"/>
            <a:chOff x="525357" y="2820246"/>
            <a:chExt cx="603614" cy="699209"/>
          </a:xfrm>
        </p:grpSpPr>
        <p:sp>
          <p:nvSpPr>
            <p:cNvPr id="301" name="Google Shape;301;p24"/>
            <p:cNvSpPr/>
            <p:nvPr/>
          </p:nvSpPr>
          <p:spPr>
            <a:xfrm>
              <a:off x="552971" y="2944055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4"/>
            <p:cNvSpPr/>
            <p:nvPr/>
          </p:nvSpPr>
          <p:spPr>
            <a:xfrm flipH="1" rot="-8734199">
              <a:off x="595352" y="2913794"/>
              <a:ext cx="451009" cy="387104"/>
            </a:xfrm>
            <a:prstGeom prst="arc">
              <a:avLst>
                <a:gd fmla="val 16200000" name="adj1"/>
                <a:gd fmla="val 8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24"/>
          <p:cNvGrpSpPr/>
          <p:nvPr/>
        </p:nvGrpSpPr>
        <p:grpSpPr>
          <a:xfrm>
            <a:off x="6371233" y="3520342"/>
            <a:ext cx="503218" cy="515720"/>
            <a:chOff x="552971" y="3806166"/>
            <a:chExt cx="671136" cy="618889"/>
          </a:xfrm>
        </p:grpSpPr>
        <p:sp>
          <p:nvSpPr>
            <p:cNvPr id="306" name="Google Shape;306;p24"/>
            <p:cNvSpPr/>
            <p:nvPr/>
          </p:nvSpPr>
          <p:spPr>
            <a:xfrm>
              <a:off x="552971" y="3806166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 flipH="1" rot="571873">
              <a:off x="744143" y="4003448"/>
              <a:ext cx="451128" cy="386913"/>
            </a:xfrm>
            <a:prstGeom prst="arc">
              <a:avLst>
                <a:gd fmla="val 16200000" name="adj1"/>
                <a:gd fmla="val 8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24"/>
          <p:cNvGrpSpPr/>
          <p:nvPr/>
        </p:nvGrpSpPr>
        <p:grpSpPr>
          <a:xfrm>
            <a:off x="6365633" y="4035734"/>
            <a:ext cx="473466" cy="535563"/>
            <a:chOff x="486438" y="4600975"/>
            <a:chExt cx="631456" cy="642702"/>
          </a:xfrm>
        </p:grpSpPr>
        <p:sp>
          <p:nvSpPr>
            <p:cNvPr id="303" name="Google Shape;303;p24"/>
            <p:cNvSpPr/>
            <p:nvPr/>
          </p:nvSpPr>
          <p:spPr>
            <a:xfrm>
              <a:off x="541894" y="4668277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 flipH="1" rot="-10497654">
              <a:off x="502667" y="4620018"/>
              <a:ext cx="450843" cy="387014"/>
            </a:xfrm>
            <a:prstGeom prst="arc">
              <a:avLst>
                <a:gd fmla="val 16200000" name="adj1"/>
                <a:gd fmla="val 8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4"/>
          <p:cNvSpPr txBox="1"/>
          <p:nvPr/>
        </p:nvSpPr>
        <p:spPr>
          <a:xfrm rot="5400000">
            <a:off x="6493963" y="4770050"/>
            <a:ext cx="582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...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6" name="Google Shape;316;p24"/>
          <p:cNvSpPr/>
          <p:nvPr/>
        </p:nvSpPr>
        <p:spPr>
          <a:xfrm>
            <a:off x="7613425" y="1565031"/>
            <a:ext cx="368100" cy="975300"/>
          </a:xfrm>
          <a:prstGeom prst="cube">
            <a:avLst>
              <a:gd fmla="val 79048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7676725" y="1565031"/>
            <a:ext cx="368100" cy="975300"/>
          </a:xfrm>
          <a:prstGeom prst="cube">
            <a:avLst>
              <a:gd fmla="val 79048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7741013" y="1565031"/>
            <a:ext cx="368100" cy="975300"/>
          </a:xfrm>
          <a:prstGeom prst="cube">
            <a:avLst>
              <a:gd fmla="val 79048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24"/>
          <p:cNvCxnSpPr>
            <a:endCxn id="316" idx="3"/>
          </p:cNvCxnSpPr>
          <p:nvPr/>
        </p:nvCxnSpPr>
        <p:spPr>
          <a:xfrm flipH="1" rot="10800000">
            <a:off x="6803287" y="2540331"/>
            <a:ext cx="848700" cy="129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0" name="Google Shape;320;p24"/>
          <p:cNvCxnSpPr>
            <a:endCxn id="317" idx="3"/>
          </p:cNvCxnSpPr>
          <p:nvPr/>
        </p:nvCxnSpPr>
        <p:spPr>
          <a:xfrm flipH="1" rot="10800000">
            <a:off x="6824287" y="2540331"/>
            <a:ext cx="891000" cy="684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1" name="Google Shape;321;p24"/>
          <p:cNvCxnSpPr>
            <a:endCxn id="318" idx="3"/>
          </p:cNvCxnSpPr>
          <p:nvPr/>
        </p:nvCxnSpPr>
        <p:spPr>
          <a:xfrm flipH="1" rot="10800000">
            <a:off x="6803075" y="2540331"/>
            <a:ext cx="976500" cy="12201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2" name="Google Shape;322;p24"/>
          <p:cNvCxnSpPr>
            <a:endCxn id="323" idx="3"/>
          </p:cNvCxnSpPr>
          <p:nvPr/>
        </p:nvCxnSpPr>
        <p:spPr>
          <a:xfrm flipH="1" rot="10800000">
            <a:off x="6839237" y="2540331"/>
            <a:ext cx="1017300" cy="1791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3" name="Google Shape;323;p24"/>
          <p:cNvSpPr/>
          <p:nvPr/>
        </p:nvSpPr>
        <p:spPr>
          <a:xfrm>
            <a:off x="7817975" y="1565031"/>
            <a:ext cx="368100" cy="975300"/>
          </a:xfrm>
          <a:prstGeom prst="cube">
            <a:avLst>
              <a:gd fmla="val 79048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 txBox="1"/>
          <p:nvPr/>
        </p:nvSpPr>
        <p:spPr>
          <a:xfrm>
            <a:off x="5500150" y="1441878"/>
            <a:ext cx="1949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kernels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each 5✕5(✕3)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7310400" y="723064"/>
            <a:ext cx="1911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tensor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252✕252✕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p24"/>
          <p:cNvCxnSpPr>
            <a:stCxn id="324" idx="2"/>
          </p:cNvCxnSpPr>
          <p:nvPr/>
        </p:nvCxnSpPr>
        <p:spPr>
          <a:xfrm>
            <a:off x="6475000" y="1992978"/>
            <a:ext cx="99900" cy="4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24"/>
          <p:cNvCxnSpPr>
            <a:stCxn id="325" idx="2"/>
            <a:endCxn id="317" idx="0"/>
          </p:cNvCxnSpPr>
          <p:nvPr/>
        </p:nvCxnSpPr>
        <p:spPr>
          <a:xfrm flipH="1">
            <a:off x="8006250" y="1274164"/>
            <a:ext cx="259800" cy="29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24"/>
          <p:cNvSpPr txBox="1"/>
          <p:nvPr/>
        </p:nvSpPr>
        <p:spPr>
          <a:xfrm>
            <a:off x="4238050" y="2882044"/>
            <a:ext cx="1490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256✕256(✕3)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9" name="Google Shape;329;p24"/>
          <p:cNvCxnSpPr>
            <a:stCxn id="328" idx="2"/>
          </p:cNvCxnSpPr>
          <p:nvPr/>
        </p:nvCxnSpPr>
        <p:spPr>
          <a:xfrm>
            <a:off x="4983400" y="3433144"/>
            <a:ext cx="60900" cy="51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24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25"/>
          <p:cNvCxnSpPr>
            <a:endCxn id="336" idx="2"/>
          </p:cNvCxnSpPr>
          <p:nvPr/>
        </p:nvCxnSpPr>
        <p:spPr>
          <a:xfrm flipH="1" rot="10800000">
            <a:off x="5204544" y="1340864"/>
            <a:ext cx="938400" cy="12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7" name="Google Shape;337;p25"/>
          <p:cNvCxnSpPr>
            <a:endCxn id="338" idx="2"/>
          </p:cNvCxnSpPr>
          <p:nvPr/>
        </p:nvCxnSpPr>
        <p:spPr>
          <a:xfrm flipH="1" rot="10800000">
            <a:off x="5197577" y="1895586"/>
            <a:ext cx="966300" cy="882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9" name="Google Shape;339;p25"/>
          <p:cNvCxnSpPr>
            <a:endCxn id="340" idx="2"/>
          </p:cNvCxnSpPr>
          <p:nvPr/>
        </p:nvCxnSpPr>
        <p:spPr>
          <a:xfrm flipH="1" rot="10800000">
            <a:off x="5143314" y="3002290"/>
            <a:ext cx="1035300" cy="160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1" name="Google Shape;341;p25"/>
          <p:cNvCxnSpPr>
            <a:endCxn id="342" idx="2"/>
          </p:cNvCxnSpPr>
          <p:nvPr/>
        </p:nvCxnSpPr>
        <p:spPr>
          <a:xfrm>
            <a:off x="5160078" y="3254080"/>
            <a:ext cx="1003800" cy="277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3" name="Google Shape;343;p25"/>
          <p:cNvCxnSpPr>
            <a:endCxn id="344" idx="2"/>
          </p:cNvCxnSpPr>
          <p:nvPr/>
        </p:nvCxnSpPr>
        <p:spPr>
          <a:xfrm>
            <a:off x="5169978" y="3380176"/>
            <a:ext cx="993900" cy="681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5" name="Google Shape;345;p25"/>
          <p:cNvCxnSpPr>
            <a:endCxn id="346" idx="2"/>
          </p:cNvCxnSpPr>
          <p:nvPr/>
        </p:nvCxnSpPr>
        <p:spPr>
          <a:xfrm>
            <a:off x="5181673" y="3527305"/>
            <a:ext cx="982200" cy="1063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7" name="Google Shape;347;p25"/>
          <p:cNvCxnSpPr>
            <a:endCxn id="348" idx="2"/>
          </p:cNvCxnSpPr>
          <p:nvPr/>
        </p:nvCxnSpPr>
        <p:spPr>
          <a:xfrm>
            <a:off x="5204469" y="3670828"/>
            <a:ext cx="959400" cy="1449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9" name="Google Shape;349;p25"/>
          <p:cNvCxnSpPr>
            <a:endCxn id="350" idx="2"/>
          </p:cNvCxnSpPr>
          <p:nvPr/>
        </p:nvCxnSpPr>
        <p:spPr>
          <a:xfrm flipH="1" rot="10800000">
            <a:off x="5168570" y="2425177"/>
            <a:ext cx="970500" cy="568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25"/>
          <p:cNvSpPr/>
          <p:nvPr/>
        </p:nvSpPr>
        <p:spPr>
          <a:xfrm>
            <a:off x="3794199" y="2252135"/>
            <a:ext cx="1403400" cy="1469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25"/>
          <p:cNvCxnSpPr>
            <a:stCxn id="350" idx="6"/>
            <a:endCxn id="353" idx="2"/>
          </p:cNvCxnSpPr>
          <p:nvPr/>
        </p:nvCxnSpPr>
        <p:spPr>
          <a:xfrm flipH="1" rot="10800000">
            <a:off x="6570955" y="2060977"/>
            <a:ext cx="775200" cy="364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25"/>
          <p:cNvCxnSpPr>
            <a:stCxn id="336" idx="6"/>
            <a:endCxn id="353" idx="2"/>
          </p:cNvCxnSpPr>
          <p:nvPr/>
        </p:nvCxnSpPr>
        <p:spPr>
          <a:xfrm>
            <a:off x="6574828" y="1340864"/>
            <a:ext cx="771300" cy="720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25"/>
          <p:cNvCxnSpPr>
            <a:stCxn id="338" idx="6"/>
            <a:endCxn id="353" idx="2"/>
          </p:cNvCxnSpPr>
          <p:nvPr/>
        </p:nvCxnSpPr>
        <p:spPr>
          <a:xfrm>
            <a:off x="6595762" y="1895586"/>
            <a:ext cx="750600" cy="165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6" name="Google Shape;356;p25"/>
          <p:cNvCxnSpPr>
            <a:stCxn id="340" idx="7"/>
            <a:endCxn id="353" idx="2"/>
          </p:cNvCxnSpPr>
          <p:nvPr/>
        </p:nvCxnSpPr>
        <p:spPr>
          <a:xfrm flipH="1" rot="10800000">
            <a:off x="6547250" y="2060868"/>
            <a:ext cx="798900" cy="771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7" name="Google Shape;357;p25"/>
          <p:cNvCxnSpPr>
            <a:stCxn id="344" idx="7"/>
            <a:endCxn id="358" idx="2"/>
          </p:cNvCxnSpPr>
          <p:nvPr/>
        </p:nvCxnSpPr>
        <p:spPr>
          <a:xfrm flipH="1" rot="10800000">
            <a:off x="6532514" y="2781054"/>
            <a:ext cx="813600" cy="1110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p25"/>
          <p:cNvCxnSpPr>
            <a:stCxn id="342" idx="7"/>
            <a:endCxn id="353" idx="2"/>
          </p:cNvCxnSpPr>
          <p:nvPr/>
        </p:nvCxnSpPr>
        <p:spPr>
          <a:xfrm flipH="1" rot="10800000">
            <a:off x="6532514" y="2060958"/>
            <a:ext cx="813600" cy="1301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0" name="Google Shape;360;p25"/>
          <p:cNvCxnSpPr>
            <a:endCxn id="358" idx="2"/>
          </p:cNvCxnSpPr>
          <p:nvPr/>
        </p:nvCxnSpPr>
        <p:spPr>
          <a:xfrm flipH="1" rot="10800000">
            <a:off x="6365559" y="2780996"/>
            <a:ext cx="980700" cy="7521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25"/>
          <p:cNvCxnSpPr>
            <a:stCxn id="346" idx="6"/>
            <a:endCxn id="362" idx="2"/>
          </p:cNvCxnSpPr>
          <p:nvPr/>
        </p:nvCxnSpPr>
        <p:spPr>
          <a:xfrm flipH="1" rot="10800000">
            <a:off x="6595757" y="4221205"/>
            <a:ext cx="742200" cy="369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p25"/>
          <p:cNvCxnSpPr>
            <a:stCxn id="346" idx="7"/>
            <a:endCxn id="364" idx="2"/>
          </p:cNvCxnSpPr>
          <p:nvPr/>
        </p:nvCxnSpPr>
        <p:spPr>
          <a:xfrm flipH="1" rot="10800000">
            <a:off x="6532509" y="3501183"/>
            <a:ext cx="813300" cy="920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5" name="Google Shape;365;p25"/>
          <p:cNvCxnSpPr>
            <a:stCxn id="348" idx="6"/>
            <a:endCxn id="362" idx="2"/>
          </p:cNvCxnSpPr>
          <p:nvPr/>
        </p:nvCxnSpPr>
        <p:spPr>
          <a:xfrm flipH="1" rot="10800000">
            <a:off x="6595753" y="4221028"/>
            <a:ext cx="742200" cy="899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66" name="Google Shape;366;p25"/>
          <p:cNvGrpSpPr/>
          <p:nvPr/>
        </p:nvGrpSpPr>
        <p:grpSpPr>
          <a:xfrm>
            <a:off x="3908902" y="2380842"/>
            <a:ext cx="1187908" cy="1205379"/>
            <a:chOff x="7078725" y="2192376"/>
            <a:chExt cx="1584300" cy="1446513"/>
          </a:xfrm>
        </p:grpSpPr>
        <p:sp>
          <p:nvSpPr>
            <p:cNvPr id="367" name="Google Shape;367;p25"/>
            <p:cNvSpPr/>
            <p:nvPr/>
          </p:nvSpPr>
          <p:spPr>
            <a:xfrm rot="-1499110">
              <a:off x="7213763" y="2254915"/>
              <a:ext cx="360099" cy="288021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 rot="1349040">
              <a:off x="8149768" y="2259687"/>
              <a:ext cx="360070" cy="287978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7078725" y="2420888"/>
              <a:ext cx="1584300" cy="12180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7393731" y="2657486"/>
              <a:ext cx="288000" cy="1956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8036124" y="2656834"/>
              <a:ext cx="288000" cy="1956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2" name="Google Shape;372;p25"/>
            <p:cNvCxnSpPr/>
            <p:nvPr/>
          </p:nvCxnSpPr>
          <p:spPr>
            <a:xfrm>
              <a:off x="8180140" y="2706643"/>
              <a:ext cx="0" cy="957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25"/>
            <p:cNvCxnSpPr/>
            <p:nvPr/>
          </p:nvCxnSpPr>
          <p:spPr>
            <a:xfrm>
              <a:off x="7537796" y="2706643"/>
              <a:ext cx="0" cy="957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4" name="Google Shape;374;p25"/>
            <p:cNvSpPr/>
            <p:nvPr/>
          </p:nvSpPr>
          <p:spPr>
            <a:xfrm rot="10800000">
              <a:off x="7762825" y="3033240"/>
              <a:ext cx="216000" cy="2160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5" name="Google Shape;375;p25"/>
            <p:cNvCxnSpPr>
              <a:stCxn id="374" idx="0"/>
            </p:cNvCxnSpPr>
            <p:nvPr/>
          </p:nvCxnSpPr>
          <p:spPr>
            <a:xfrm>
              <a:off x="7870825" y="3249240"/>
              <a:ext cx="0" cy="107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6" name="Google Shape;376;p25"/>
            <p:cNvSpPr/>
            <p:nvPr/>
          </p:nvSpPr>
          <p:spPr>
            <a:xfrm flipH="1" rot="-8386490">
              <a:off x="7776558" y="3013611"/>
              <a:ext cx="451073" cy="387002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flipH="1" rot="-8386490">
              <a:off x="7465344" y="3013613"/>
              <a:ext cx="451073" cy="387002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8" name="Google Shape;378;p25"/>
            <p:cNvCxnSpPr/>
            <p:nvPr/>
          </p:nvCxnSpPr>
          <p:spPr>
            <a:xfrm flipH="1" rot="10800000">
              <a:off x="8045847" y="2975766"/>
              <a:ext cx="253500" cy="819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25"/>
            <p:cNvCxnSpPr/>
            <p:nvPr/>
          </p:nvCxnSpPr>
          <p:spPr>
            <a:xfrm>
              <a:off x="8041805" y="3138946"/>
              <a:ext cx="216000" cy="2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25"/>
            <p:cNvCxnSpPr/>
            <p:nvPr/>
          </p:nvCxnSpPr>
          <p:spPr>
            <a:xfrm rot="10800000">
              <a:off x="7488780" y="2975724"/>
              <a:ext cx="207000" cy="843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25"/>
            <p:cNvCxnSpPr/>
            <p:nvPr/>
          </p:nvCxnSpPr>
          <p:spPr>
            <a:xfrm rot="10800000">
              <a:off x="7488944" y="3135065"/>
              <a:ext cx="216000" cy="2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2" name="Google Shape;382;p25"/>
          <p:cNvGrpSpPr/>
          <p:nvPr/>
        </p:nvGrpSpPr>
        <p:grpSpPr>
          <a:xfrm>
            <a:off x="6142944" y="1101124"/>
            <a:ext cx="473802" cy="479481"/>
            <a:chOff x="552971" y="2081944"/>
            <a:chExt cx="631904" cy="575400"/>
          </a:xfrm>
        </p:grpSpPr>
        <p:sp>
          <p:nvSpPr>
            <p:cNvPr id="336" name="Google Shape;336;p25"/>
            <p:cNvSpPr/>
            <p:nvPr/>
          </p:nvSpPr>
          <p:spPr>
            <a:xfrm>
              <a:off x="552971" y="2081944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733975" y="2269819"/>
              <a:ext cx="450900" cy="387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25"/>
          <p:cNvGrpSpPr/>
          <p:nvPr/>
        </p:nvGrpSpPr>
        <p:grpSpPr>
          <a:xfrm>
            <a:off x="6143172" y="1552676"/>
            <a:ext cx="452590" cy="582651"/>
            <a:chOff x="525357" y="2820246"/>
            <a:chExt cx="603614" cy="699209"/>
          </a:xfrm>
        </p:grpSpPr>
        <p:sp>
          <p:nvSpPr>
            <p:cNvPr id="338" name="Google Shape;338;p25"/>
            <p:cNvSpPr/>
            <p:nvPr/>
          </p:nvSpPr>
          <p:spPr>
            <a:xfrm>
              <a:off x="552971" y="2944055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 flipH="1" rot="-8734199">
              <a:off x="595352" y="2913794"/>
              <a:ext cx="451009" cy="387104"/>
            </a:xfrm>
            <a:prstGeom prst="arc">
              <a:avLst>
                <a:gd fmla="val 16200000" name="adj1"/>
                <a:gd fmla="val 8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p25"/>
          <p:cNvGrpSpPr/>
          <p:nvPr/>
        </p:nvGrpSpPr>
        <p:grpSpPr>
          <a:xfrm>
            <a:off x="6139070" y="2185436"/>
            <a:ext cx="503218" cy="515720"/>
            <a:chOff x="552971" y="3806166"/>
            <a:chExt cx="671136" cy="618889"/>
          </a:xfrm>
        </p:grpSpPr>
        <p:sp>
          <p:nvSpPr>
            <p:cNvPr id="350" name="Google Shape;350;p25"/>
            <p:cNvSpPr/>
            <p:nvPr/>
          </p:nvSpPr>
          <p:spPr>
            <a:xfrm>
              <a:off x="552971" y="3806166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flipH="1" rot="571873">
              <a:off x="744143" y="4003448"/>
              <a:ext cx="451128" cy="386913"/>
            </a:xfrm>
            <a:prstGeom prst="arc">
              <a:avLst>
                <a:gd fmla="val 16200000" name="adj1"/>
                <a:gd fmla="val 8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25"/>
          <p:cNvGrpSpPr/>
          <p:nvPr/>
        </p:nvGrpSpPr>
        <p:grpSpPr>
          <a:xfrm>
            <a:off x="6137033" y="2706467"/>
            <a:ext cx="473466" cy="535563"/>
            <a:chOff x="486438" y="4600975"/>
            <a:chExt cx="631456" cy="642702"/>
          </a:xfrm>
        </p:grpSpPr>
        <p:sp>
          <p:nvSpPr>
            <p:cNvPr id="340" name="Google Shape;340;p25"/>
            <p:cNvSpPr/>
            <p:nvPr/>
          </p:nvSpPr>
          <p:spPr>
            <a:xfrm>
              <a:off x="541894" y="4668277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flipH="1" rot="-10497654">
              <a:off x="502667" y="4620018"/>
              <a:ext cx="450843" cy="387014"/>
            </a:xfrm>
            <a:prstGeom prst="arc">
              <a:avLst>
                <a:gd fmla="val 16200000" name="adj1"/>
                <a:gd fmla="val 8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25"/>
          <p:cNvGrpSpPr/>
          <p:nvPr/>
        </p:nvGrpSpPr>
        <p:grpSpPr>
          <a:xfrm>
            <a:off x="6163878" y="3292140"/>
            <a:ext cx="431885" cy="479481"/>
            <a:chOff x="525356" y="5531259"/>
            <a:chExt cx="576000" cy="575400"/>
          </a:xfrm>
        </p:grpSpPr>
        <p:sp>
          <p:nvSpPr>
            <p:cNvPr id="342" name="Google Shape;342;p25"/>
            <p:cNvSpPr/>
            <p:nvPr/>
          </p:nvSpPr>
          <p:spPr>
            <a:xfrm>
              <a:off x="525356" y="5531259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1" name="Google Shape;391;p25"/>
            <p:cNvCxnSpPr/>
            <p:nvPr/>
          </p:nvCxnSpPr>
          <p:spPr>
            <a:xfrm rot="10800000">
              <a:off x="813389" y="5712997"/>
              <a:ext cx="0" cy="212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92" name="Google Shape;392;p25"/>
          <p:cNvGrpSpPr/>
          <p:nvPr/>
        </p:nvGrpSpPr>
        <p:grpSpPr>
          <a:xfrm>
            <a:off x="6163878" y="3821736"/>
            <a:ext cx="431885" cy="479481"/>
            <a:chOff x="534389" y="6231876"/>
            <a:chExt cx="576000" cy="575400"/>
          </a:xfrm>
        </p:grpSpPr>
        <p:sp>
          <p:nvSpPr>
            <p:cNvPr id="344" name="Google Shape;344;p25"/>
            <p:cNvSpPr/>
            <p:nvPr/>
          </p:nvSpPr>
          <p:spPr>
            <a:xfrm>
              <a:off x="534389" y="6231876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 rot="10800000">
              <a:off x="705401" y="6411659"/>
              <a:ext cx="216000" cy="2160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25"/>
          <p:cNvGrpSpPr/>
          <p:nvPr/>
        </p:nvGrpSpPr>
        <p:grpSpPr>
          <a:xfrm>
            <a:off x="6163873" y="4351365"/>
            <a:ext cx="431885" cy="479481"/>
            <a:chOff x="1619049" y="5927560"/>
            <a:chExt cx="576000" cy="575400"/>
          </a:xfrm>
        </p:grpSpPr>
        <p:sp>
          <p:nvSpPr>
            <p:cNvPr id="346" name="Google Shape;346;p25"/>
            <p:cNvSpPr/>
            <p:nvPr/>
          </p:nvSpPr>
          <p:spPr>
            <a:xfrm>
              <a:off x="1619049" y="5927560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5" name="Google Shape;395;p25"/>
            <p:cNvCxnSpPr/>
            <p:nvPr/>
          </p:nvCxnSpPr>
          <p:spPr>
            <a:xfrm flipH="1" rot="10800000">
              <a:off x="1847862" y="6120807"/>
              <a:ext cx="118500" cy="197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96" name="Google Shape;396;p25"/>
          <p:cNvGrpSpPr/>
          <p:nvPr/>
        </p:nvGrpSpPr>
        <p:grpSpPr>
          <a:xfrm>
            <a:off x="6163868" y="4880987"/>
            <a:ext cx="431885" cy="479481"/>
            <a:chOff x="2432769" y="5765917"/>
            <a:chExt cx="576000" cy="575400"/>
          </a:xfrm>
        </p:grpSpPr>
        <p:sp>
          <p:nvSpPr>
            <p:cNvPr id="348" name="Google Shape;348;p25"/>
            <p:cNvSpPr/>
            <p:nvPr/>
          </p:nvSpPr>
          <p:spPr>
            <a:xfrm>
              <a:off x="2432769" y="5765917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7" name="Google Shape;397;p25"/>
            <p:cNvCxnSpPr/>
            <p:nvPr/>
          </p:nvCxnSpPr>
          <p:spPr>
            <a:xfrm rot="10800000">
              <a:off x="2702655" y="5950646"/>
              <a:ext cx="126000" cy="206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98" name="Google Shape;398;p25"/>
          <p:cNvGrpSpPr/>
          <p:nvPr/>
        </p:nvGrpSpPr>
        <p:grpSpPr>
          <a:xfrm>
            <a:off x="7346259" y="1821204"/>
            <a:ext cx="431885" cy="479481"/>
            <a:chOff x="2137794" y="2081943"/>
            <a:chExt cx="576000" cy="575400"/>
          </a:xfrm>
        </p:grpSpPr>
        <p:sp>
          <p:nvSpPr>
            <p:cNvPr id="353" name="Google Shape;353;p25"/>
            <p:cNvSpPr/>
            <p:nvPr/>
          </p:nvSpPr>
          <p:spPr>
            <a:xfrm>
              <a:off x="2137794" y="2081943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2295925" y="2294876"/>
              <a:ext cx="288000" cy="1956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0" name="Google Shape;400;p25"/>
            <p:cNvCxnSpPr/>
            <p:nvPr/>
          </p:nvCxnSpPr>
          <p:spPr>
            <a:xfrm>
              <a:off x="2439990" y="2344033"/>
              <a:ext cx="0" cy="957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1" name="Google Shape;401;p25"/>
          <p:cNvGrpSpPr/>
          <p:nvPr/>
        </p:nvGrpSpPr>
        <p:grpSpPr>
          <a:xfrm>
            <a:off x="7346259" y="2541255"/>
            <a:ext cx="431885" cy="479481"/>
            <a:chOff x="2137794" y="2944054"/>
            <a:chExt cx="576000" cy="575400"/>
          </a:xfrm>
        </p:grpSpPr>
        <p:sp>
          <p:nvSpPr>
            <p:cNvPr id="358" name="Google Shape;358;p25"/>
            <p:cNvSpPr/>
            <p:nvPr/>
          </p:nvSpPr>
          <p:spPr>
            <a:xfrm>
              <a:off x="2137794" y="2944054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5"/>
            <p:cNvSpPr/>
            <p:nvPr/>
          </p:nvSpPr>
          <p:spPr>
            <a:xfrm rot="10800000">
              <a:off x="2309686" y="3064390"/>
              <a:ext cx="216000" cy="2160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" name="Google Shape;403;p25"/>
            <p:cNvCxnSpPr>
              <a:stCxn id="402" idx="0"/>
            </p:cNvCxnSpPr>
            <p:nvPr/>
          </p:nvCxnSpPr>
          <p:spPr>
            <a:xfrm>
              <a:off x="2417686" y="3280390"/>
              <a:ext cx="0" cy="107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4" name="Google Shape;404;p25"/>
          <p:cNvGrpSpPr/>
          <p:nvPr/>
        </p:nvGrpSpPr>
        <p:grpSpPr>
          <a:xfrm>
            <a:off x="7345772" y="3261306"/>
            <a:ext cx="431885" cy="479481"/>
            <a:chOff x="2137794" y="3806165"/>
            <a:chExt cx="576000" cy="575400"/>
          </a:xfrm>
        </p:grpSpPr>
        <p:sp>
          <p:nvSpPr>
            <p:cNvPr id="364" name="Google Shape;364;p25"/>
            <p:cNvSpPr/>
            <p:nvPr/>
          </p:nvSpPr>
          <p:spPr>
            <a:xfrm>
              <a:off x="2137794" y="3806165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5"/>
            <p:cNvSpPr/>
            <p:nvPr/>
          </p:nvSpPr>
          <p:spPr>
            <a:xfrm rot="-1499110">
              <a:off x="2254325" y="3929593"/>
              <a:ext cx="360099" cy="288021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25"/>
          <p:cNvGrpSpPr/>
          <p:nvPr/>
        </p:nvGrpSpPr>
        <p:grpSpPr>
          <a:xfrm>
            <a:off x="7337953" y="3981358"/>
            <a:ext cx="431885" cy="479481"/>
            <a:chOff x="2126717" y="4668276"/>
            <a:chExt cx="576000" cy="575400"/>
          </a:xfrm>
        </p:grpSpPr>
        <p:sp>
          <p:nvSpPr>
            <p:cNvPr id="362" name="Google Shape;362;p25"/>
            <p:cNvSpPr/>
            <p:nvPr/>
          </p:nvSpPr>
          <p:spPr>
            <a:xfrm>
              <a:off x="2126717" y="4668276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5"/>
            <p:cNvSpPr/>
            <p:nvPr/>
          </p:nvSpPr>
          <p:spPr>
            <a:xfrm rot="1349040">
              <a:off x="2256851" y="4764927"/>
              <a:ext cx="360070" cy="287978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8" name="Google Shape;408;p25"/>
          <p:cNvCxnSpPr>
            <a:stCxn id="348" idx="7"/>
            <a:endCxn id="364" idx="2"/>
          </p:cNvCxnSpPr>
          <p:nvPr/>
        </p:nvCxnSpPr>
        <p:spPr>
          <a:xfrm flipH="1" rot="10800000">
            <a:off x="6532505" y="3501005"/>
            <a:ext cx="813300" cy="1450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9" name="Google Shape;409;p25"/>
          <p:cNvCxnSpPr>
            <a:stCxn id="353" idx="6"/>
          </p:cNvCxnSpPr>
          <p:nvPr/>
        </p:nvCxnSpPr>
        <p:spPr>
          <a:xfrm>
            <a:off x="7778143" y="2060944"/>
            <a:ext cx="586200" cy="8901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0" name="Google Shape;410;p25"/>
          <p:cNvCxnSpPr>
            <a:stCxn id="358" idx="6"/>
          </p:cNvCxnSpPr>
          <p:nvPr/>
        </p:nvCxnSpPr>
        <p:spPr>
          <a:xfrm>
            <a:off x="7778143" y="2780996"/>
            <a:ext cx="523500" cy="316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1" name="Google Shape;411;p25"/>
          <p:cNvCxnSpPr>
            <a:stCxn id="364" idx="6"/>
          </p:cNvCxnSpPr>
          <p:nvPr/>
        </p:nvCxnSpPr>
        <p:spPr>
          <a:xfrm flipH="1" rot="10800000">
            <a:off x="7777657" y="3260147"/>
            <a:ext cx="496200" cy="240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2" name="Google Shape;412;p25"/>
          <p:cNvCxnSpPr>
            <a:stCxn id="362" idx="6"/>
          </p:cNvCxnSpPr>
          <p:nvPr/>
        </p:nvCxnSpPr>
        <p:spPr>
          <a:xfrm flipH="1" rot="10800000">
            <a:off x="7769838" y="3368498"/>
            <a:ext cx="594300" cy="852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3" name="Google Shape;413;p25"/>
          <p:cNvSpPr txBox="1"/>
          <p:nvPr/>
        </p:nvSpPr>
        <p:spPr>
          <a:xfrm>
            <a:off x="8364146" y="2963750"/>
            <a:ext cx="798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“cat”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4" name="Google Shape;414;p2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layers: intuition</a:t>
            </a:r>
            <a:endParaRPr/>
          </a:p>
        </p:txBody>
      </p:sp>
      <p:sp>
        <p:nvSpPr>
          <p:cNvPr id="415" name="Google Shape;415;p25"/>
          <p:cNvSpPr txBox="1"/>
          <p:nvPr/>
        </p:nvSpPr>
        <p:spPr>
          <a:xfrm>
            <a:off x="387900" y="1204278"/>
            <a:ext cx="3363600" cy="4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Char char="●"/>
            </a:pPr>
            <a:r>
              <a:rPr lang="en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 can then add another convolutional layer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Char char="●"/>
            </a:pPr>
            <a:r>
              <a:rPr lang="en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This operates on the previous layer’s output tensor (feature maps)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orbel"/>
              <a:buChar char="●"/>
            </a:pPr>
            <a:r>
              <a:rPr lang="en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Features layered from simple to more complex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6" name="Google Shape;416;p25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75" y="905680"/>
            <a:ext cx="837050" cy="1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6"/>
          <p:cNvSpPr txBox="1"/>
          <p:nvPr/>
        </p:nvSpPr>
        <p:spPr>
          <a:xfrm>
            <a:off x="8239300" y="1366056"/>
            <a:ext cx="524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cat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23" name="Google Shape;423;p26"/>
          <p:cNvCxnSpPr/>
          <p:nvPr/>
        </p:nvCxnSpPr>
        <p:spPr>
          <a:xfrm flipH="1" rot="10800000">
            <a:off x="1611075" y="1603156"/>
            <a:ext cx="368700" cy="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26"/>
          <p:cNvCxnSpPr>
            <a:stCxn id="425" idx="3"/>
            <a:endCxn id="422" idx="1"/>
          </p:cNvCxnSpPr>
          <p:nvPr/>
        </p:nvCxnSpPr>
        <p:spPr>
          <a:xfrm>
            <a:off x="7809400" y="1603206"/>
            <a:ext cx="42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26"/>
          <p:cNvSpPr/>
          <p:nvPr/>
        </p:nvSpPr>
        <p:spPr>
          <a:xfrm>
            <a:off x="5017088" y="1115889"/>
            <a:ext cx="1293000" cy="97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high-level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7" name="Google Shape;427;p26"/>
          <p:cNvSpPr/>
          <p:nvPr/>
        </p:nvSpPr>
        <p:spPr>
          <a:xfrm>
            <a:off x="3498425" y="1115889"/>
            <a:ext cx="1293000" cy="97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mid-level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8" name="Google Shape;428;p26"/>
          <p:cNvSpPr/>
          <p:nvPr/>
        </p:nvSpPr>
        <p:spPr>
          <a:xfrm>
            <a:off x="1979775" y="1118556"/>
            <a:ext cx="1293000" cy="97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low-level features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9" name="Google Shape;429;p26"/>
          <p:cNvSpPr/>
          <p:nvPr/>
        </p:nvSpPr>
        <p:spPr>
          <a:xfrm>
            <a:off x="6516525" y="1201556"/>
            <a:ext cx="1293000" cy="808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classifier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430" name="Google Shape;430;p26"/>
          <p:cNvCxnSpPr>
            <a:stCxn id="428" idx="3"/>
            <a:endCxn id="427" idx="1"/>
          </p:cNvCxnSpPr>
          <p:nvPr/>
        </p:nvCxnSpPr>
        <p:spPr>
          <a:xfrm flipH="1" rot="10800000">
            <a:off x="3272775" y="1603206"/>
            <a:ext cx="2256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26"/>
          <p:cNvCxnSpPr>
            <a:stCxn id="427" idx="3"/>
            <a:endCxn id="426" idx="1"/>
          </p:cNvCxnSpPr>
          <p:nvPr/>
        </p:nvCxnSpPr>
        <p:spPr>
          <a:xfrm>
            <a:off x="4791425" y="1603239"/>
            <a:ext cx="225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26"/>
          <p:cNvCxnSpPr>
            <a:stCxn id="426" idx="3"/>
            <a:endCxn id="429" idx="1"/>
          </p:cNvCxnSpPr>
          <p:nvPr/>
        </p:nvCxnSpPr>
        <p:spPr>
          <a:xfrm>
            <a:off x="6310088" y="1603239"/>
            <a:ext cx="2064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3" name="Google Shape;4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150" y="2627181"/>
            <a:ext cx="567690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6"/>
          <p:cNvSpPr txBox="1"/>
          <p:nvPr/>
        </p:nvSpPr>
        <p:spPr>
          <a:xfrm>
            <a:off x="2276825" y="4989844"/>
            <a:ext cx="43527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Image from lecture by Yann Le Cun, original from Zeiler &amp; Fergus (2013)</a:t>
            </a:r>
            <a:endParaRPr sz="10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26"/>
          <p:cNvCxnSpPr/>
          <p:nvPr/>
        </p:nvCxnSpPr>
        <p:spPr>
          <a:xfrm flipH="1">
            <a:off x="2505450" y="2096806"/>
            <a:ext cx="121800" cy="55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26"/>
          <p:cNvCxnSpPr>
            <a:stCxn id="427" idx="2"/>
            <a:endCxn id="433" idx="0"/>
          </p:cNvCxnSpPr>
          <p:nvPr/>
        </p:nvCxnSpPr>
        <p:spPr>
          <a:xfrm>
            <a:off x="4144925" y="2090589"/>
            <a:ext cx="114600" cy="53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26"/>
          <p:cNvCxnSpPr>
            <a:stCxn id="426" idx="2"/>
          </p:cNvCxnSpPr>
          <p:nvPr/>
        </p:nvCxnSpPr>
        <p:spPr>
          <a:xfrm>
            <a:off x="5663588" y="2090589"/>
            <a:ext cx="525900" cy="54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26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applications</a:t>
            </a:r>
            <a:endParaRPr/>
          </a:p>
        </p:txBody>
      </p:sp>
      <p:sp>
        <p:nvSpPr>
          <p:cNvPr id="444" name="Google Shape;444;p27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50" y="1119311"/>
            <a:ext cx="5460525" cy="16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8"/>
          <p:cNvSpPr txBox="1"/>
          <p:nvPr>
            <p:ph idx="1" type="body"/>
          </p:nvPr>
        </p:nvSpPr>
        <p:spPr>
          <a:xfrm>
            <a:off x="552450" y="2816751"/>
            <a:ext cx="7886700" cy="26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Input layer = image pixels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Convolution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ReLU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(Maybe) pooling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One or more fully connected layers (+ReLU)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Final fully connected layer to get to the number of classes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Softmax to get probability distribution over classes</a:t>
            </a:r>
            <a:endParaRPr sz="2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51" name="Google Shape;451;p2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architecture for classification</a:t>
            </a:r>
            <a:endParaRPr/>
          </a:p>
        </p:txBody>
      </p:sp>
      <p:sp>
        <p:nvSpPr>
          <p:cNvPr id="452" name="Google Shape;452;p28"/>
          <p:cNvSpPr txBox="1"/>
          <p:nvPr/>
        </p:nvSpPr>
        <p:spPr>
          <a:xfrm>
            <a:off x="3631800" y="3554050"/>
            <a:ext cx="3960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 one or more times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8"/>
          <p:cNvSpPr/>
          <p:nvPr/>
        </p:nvSpPr>
        <p:spPr>
          <a:xfrm>
            <a:off x="3400100" y="3449200"/>
            <a:ext cx="220200" cy="906900"/>
          </a:xfrm>
          <a:prstGeom prst="rightBrace">
            <a:avLst>
              <a:gd fmla="val 26838" name="adj1"/>
              <a:gd fmla="val 5191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4" name="Google Shape;454;p28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"/>
          <p:cNvSpPr txBox="1"/>
          <p:nvPr/>
        </p:nvSpPr>
        <p:spPr>
          <a:xfrm>
            <a:off x="220050" y="676611"/>
            <a:ext cx="17004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9"/>
          <p:cNvSpPr txBox="1"/>
          <p:nvPr/>
        </p:nvSpPr>
        <p:spPr>
          <a:xfrm>
            <a:off x="220050" y="2926111"/>
            <a:ext cx="17004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50" y="169333"/>
            <a:ext cx="6938075" cy="21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100" y="2559667"/>
            <a:ext cx="7468899" cy="11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9125" y="3877732"/>
            <a:ext cx="6293040" cy="1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9"/>
          <p:cNvSpPr txBox="1"/>
          <p:nvPr/>
        </p:nvSpPr>
        <p:spPr>
          <a:xfrm>
            <a:off x="220050" y="4444344"/>
            <a:ext cx="18357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Inception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0"/>
          <p:cNvPicPr preferRelativeResize="0"/>
          <p:nvPr/>
        </p:nvPicPr>
        <p:blipFill rotWithShape="1">
          <a:blip r:embed="rId3">
            <a:alphaModFix/>
          </a:blip>
          <a:srcRect b="0" l="64570" r="0" t="0"/>
          <a:stretch/>
        </p:blipFill>
        <p:spPr>
          <a:xfrm rot="-5400000">
            <a:off x="5184302" y="-2688234"/>
            <a:ext cx="1101944" cy="643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0"/>
          <p:cNvSpPr txBox="1"/>
          <p:nvPr/>
        </p:nvSpPr>
        <p:spPr>
          <a:xfrm>
            <a:off x="220050" y="259111"/>
            <a:ext cx="17004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0"/>
          <p:cNvSpPr txBox="1"/>
          <p:nvPr/>
        </p:nvSpPr>
        <p:spPr>
          <a:xfrm>
            <a:off x="220050" y="2211625"/>
            <a:ext cx="17004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EfficientNet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0"/>
          <p:cNvSpPr txBox="1"/>
          <p:nvPr>
            <p:ph idx="12" type="sldNum"/>
          </p:nvPr>
        </p:nvSpPr>
        <p:spPr>
          <a:xfrm>
            <a:off x="2686050" y="3391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672" y="1191174"/>
            <a:ext cx="6668804" cy="26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0"/>
          <p:cNvSpPr txBox="1"/>
          <p:nvPr/>
        </p:nvSpPr>
        <p:spPr>
          <a:xfrm>
            <a:off x="353525" y="4356775"/>
            <a:ext cx="17004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ConvNeXt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732775" y="3683500"/>
            <a:ext cx="1818825" cy="2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419" y="3923250"/>
            <a:ext cx="2663155" cy="17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image datasets</a:t>
            </a:r>
            <a:endParaRPr/>
          </a:p>
        </p:txBody>
      </p:sp>
      <p:sp>
        <p:nvSpPr>
          <p:cNvPr id="483" name="Google Shape;483;p31"/>
          <p:cNvSpPr txBox="1"/>
          <p:nvPr>
            <p:ph idx="1" type="body"/>
          </p:nvPr>
        </p:nvSpPr>
        <p:spPr>
          <a:xfrm>
            <a:off x="628650" y="1521350"/>
            <a:ext cx="6647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Color image mini-batches are 4D tensors: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	width ✕ height ✕ color channels ✕ samples</a:t>
            </a:r>
            <a:endParaRPr b="1"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Plenty of big datasets for training exist, e.g., 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I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mageNet</a:t>
            </a:r>
            <a:r>
              <a:rPr lang="en" sz="2200"/>
              <a:t>, 1,2M images in 1000 classes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ImageNet-21K</a:t>
            </a:r>
            <a:r>
              <a:rPr lang="en" sz="2200"/>
              <a:t>, 14M images in 14k classes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MIT Places</a:t>
            </a:r>
            <a:r>
              <a:rPr lang="en" sz="2200"/>
              <a:t>, 2.5M images of 205 scenes</a:t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7"/>
              </a:rPr>
              <a:t>Open Images Dataset</a:t>
            </a:r>
            <a:r>
              <a:rPr lang="en" sz="2200"/>
              <a:t>, 1,9M images with </a:t>
            </a:r>
            <a:br>
              <a:rPr lang="en" sz="2200"/>
            </a:br>
            <a:r>
              <a:rPr lang="en" sz="2200"/>
              <a:t>600 objects with locations</a:t>
            </a:r>
            <a:endParaRPr sz="2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1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3750" y="989800"/>
            <a:ext cx="2660250" cy="2031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491" name="Google Shape;491;p32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300"/>
              <a:t>Data augmentation = generate more training data by transforming existing data</a:t>
            </a:r>
            <a:endParaRPr sz="23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300"/>
              <a:t>This is easy for images, e.g.,</a:t>
            </a:r>
            <a:endParaRPr sz="23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shifting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rotation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cropping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scaling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adding noise</a:t>
            </a:r>
            <a:endParaRPr sz="2000"/>
          </a:p>
          <a:p>
            <a:pPr indent="-355600" lvl="1" marL="914400" rtl="0" algn="l">
              <a:spcBef>
                <a:spcPts val="375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etc … </a:t>
            </a:r>
            <a:endParaRPr sz="2300"/>
          </a:p>
        </p:txBody>
      </p:sp>
      <p:sp>
        <p:nvSpPr>
          <p:cNvPr id="492" name="Google Shape;492;p32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00" y="3207950"/>
            <a:ext cx="5839100" cy="2354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3"/>
          <p:cNvSpPr txBox="1"/>
          <p:nvPr>
            <p:ph type="title"/>
          </p:nvPr>
        </p:nvSpPr>
        <p:spPr>
          <a:xfrm>
            <a:off x="628650" y="756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Reusing</a:t>
            </a:r>
            <a:r>
              <a:rPr lang="en"/>
              <a:t> CNNs with pre-trained weights</a:t>
            </a:r>
            <a:endParaRPr/>
          </a:p>
        </p:txBody>
      </p:sp>
      <p:sp>
        <p:nvSpPr>
          <p:cNvPr id="499" name="Google Shape;499;p33"/>
          <p:cNvSpPr txBox="1"/>
          <p:nvPr>
            <p:ph idx="4294967295" type="body"/>
          </p:nvPr>
        </p:nvSpPr>
        <p:spPr>
          <a:xfrm>
            <a:off x="311700" y="2913925"/>
            <a:ext cx="8725800" cy="262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For many applications, an </a:t>
            </a:r>
            <a:r>
              <a:rPr lang="en" sz="2000"/>
              <a:t>existing CNN can be re-used</a:t>
            </a:r>
            <a:r>
              <a:rPr lang="en" sz="2000"/>
              <a:t> instead of training a new model from scratch: </a:t>
            </a:r>
            <a:r>
              <a:rPr lang="en" sz="2000">
                <a:solidFill>
                  <a:srgbClr val="FF0000"/>
                </a:solidFill>
              </a:rPr>
              <a:t>extract features from suitable layer</a:t>
            </a:r>
            <a:r>
              <a:rPr lang="en" sz="2000"/>
              <a:t> or </a:t>
            </a:r>
            <a:br>
              <a:rPr lang="en" sz="2000"/>
            </a:br>
            <a:r>
              <a:rPr lang="en" sz="2000">
                <a:solidFill>
                  <a:srgbClr val="0000FF"/>
                </a:solidFill>
              </a:rPr>
              <a:t>retrain</a:t>
            </a:r>
            <a:r>
              <a:rPr lang="en" sz="2000">
                <a:solidFill>
                  <a:srgbClr val="0000FF"/>
                </a:solidFill>
              </a:rPr>
              <a:t> the top layers with new data</a:t>
            </a:r>
            <a:endParaRPr sz="20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Some models designed explicitly for re-use (transfer learning), e.g., </a:t>
            </a:r>
            <a:r>
              <a:rPr lang="en" u="sng">
                <a:solidFill>
                  <a:schemeClr val="hlink"/>
                </a:solidFill>
                <a:hlinkClick r:id="rId3"/>
              </a:rPr>
              <a:t>BigTransfer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torchvision.models</a:t>
            </a:r>
            <a:r>
              <a:rPr lang="en" sz="2000"/>
              <a:t> has several pre-trained models available</a:t>
            </a:r>
            <a:endParaRPr sz="20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VGG, ResNet, Inception, MobileNet, DenseNet, EfficientNet, ConvNeXt, …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https://pytorch.org/vision/stable/models.html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00" name="Google Shape;500;p33"/>
          <p:cNvGrpSpPr/>
          <p:nvPr/>
        </p:nvGrpSpPr>
        <p:grpSpPr>
          <a:xfrm>
            <a:off x="456550" y="796200"/>
            <a:ext cx="7733925" cy="2432775"/>
            <a:chOff x="456550" y="872400"/>
            <a:chExt cx="7733925" cy="2432775"/>
          </a:xfrm>
        </p:grpSpPr>
        <p:pic>
          <p:nvPicPr>
            <p:cNvPr id="501" name="Google Shape;50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6550" y="1505317"/>
              <a:ext cx="7468899" cy="1141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2" name="Google Shape;502;p33"/>
            <p:cNvCxnSpPr/>
            <p:nvPr/>
          </p:nvCxnSpPr>
          <p:spPr>
            <a:xfrm>
              <a:off x="6926700" y="2497050"/>
              <a:ext cx="288600" cy="37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3" name="Google Shape;503;p33"/>
            <p:cNvSpPr txBox="1"/>
            <p:nvPr/>
          </p:nvSpPr>
          <p:spPr>
            <a:xfrm>
              <a:off x="7062900" y="2600175"/>
              <a:ext cx="1072200" cy="7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extracted features</a:t>
              </a:r>
              <a:endPara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4" name="Google Shape;504;p33"/>
            <p:cNvCxnSpPr/>
            <p:nvPr/>
          </p:nvCxnSpPr>
          <p:spPr>
            <a:xfrm flipH="1">
              <a:off x="6689475" y="1207075"/>
              <a:ext cx="341400" cy="4590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5" name="Google Shape;505;p33"/>
            <p:cNvCxnSpPr/>
            <p:nvPr/>
          </p:nvCxnSpPr>
          <p:spPr>
            <a:xfrm flipH="1">
              <a:off x="6944650" y="1279425"/>
              <a:ext cx="170100" cy="422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6" name="Google Shape;506;p33"/>
            <p:cNvSpPr txBox="1"/>
            <p:nvPr/>
          </p:nvSpPr>
          <p:spPr>
            <a:xfrm>
              <a:off x="6745375" y="872400"/>
              <a:ext cx="1445100" cy="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replace or retrain</a:t>
              </a:r>
              <a:endParaRPr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7" name="Google Shape;507;p33"/>
            <p:cNvCxnSpPr>
              <a:endCxn id="508" idx="0"/>
            </p:cNvCxnSpPr>
            <p:nvPr/>
          </p:nvCxnSpPr>
          <p:spPr>
            <a:xfrm flipH="1">
              <a:off x="7221950" y="1407400"/>
              <a:ext cx="119100" cy="3654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09" name="Google Shape;509;p33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picture to pixels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4788012" y="4586317"/>
            <a:ext cx="3647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Each a set of numbers quantifying the color of that element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508" y="2245228"/>
            <a:ext cx="3078310" cy="2081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" name="Google Shape;99;p16"/>
          <p:cNvGraphicFramePr/>
          <p:nvPr/>
        </p:nvGraphicFramePr>
        <p:xfrm>
          <a:off x="4461117" y="19792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{87E037AC-F453-4D0F-A0A1-BC89422E12AA}</a:tableStyleId>
              </a:tblPr>
              <a:tblGrid>
                <a:gridCol w="883825"/>
                <a:gridCol w="883825"/>
                <a:gridCol w="883825"/>
                <a:gridCol w="883825"/>
                <a:gridCol w="883825"/>
              </a:tblGrid>
              <a:tr h="477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0.49411765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>
                    <a:solidFill>
                      <a:srgbClr val="E7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0.49411765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>
                    <a:solidFill>
                      <a:srgbClr val="E7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0.4745098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>
                    <a:solidFill>
                      <a:srgbClr val="E7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0.49019608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>
                    <a:solidFill>
                      <a:srgbClr val="E7F3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0.4745098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>
                    <a:solidFill>
                      <a:srgbClr val="E7F3F7"/>
                    </a:solidFill>
                  </a:tcPr>
                </a:tc>
              </a:tr>
              <a:tr h="477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0.49411765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0.49411765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0.5058824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0.49411765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0.49803922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</a:tr>
              <a:tr h="477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0.49803922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0.49411765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0.4862745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0.47058824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0.49411765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</a:tr>
              <a:tr h="477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0.5019608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0.49803922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0.49803922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0.49019608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0.50980395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</a:tr>
              <a:tr h="477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0.50980395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0.5058824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0.52156866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0.50980395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0.5058824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575" marB="0" marR="9525" marL="9525" anchor="b"/>
                </a:tc>
              </a:tr>
            </a:tbl>
          </a:graphicData>
        </a:graphic>
      </p:graphicFrame>
      <p:sp>
        <p:nvSpPr>
          <p:cNvPr id="100" name="Google Shape;100;p16"/>
          <p:cNvSpPr/>
          <p:nvPr/>
        </p:nvSpPr>
        <p:spPr>
          <a:xfrm>
            <a:off x="3720168" y="3139881"/>
            <a:ext cx="5166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24813" y="4558220"/>
            <a:ext cx="45816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Picture source: https://pixabay.com/en/kitty-cat-kid-cat-domestic-cat-2948404/</a:t>
            </a:r>
            <a:endParaRPr sz="800">
              <a:solidFill>
                <a:srgbClr val="00C7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10700" y="1369806"/>
            <a:ext cx="39093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 image has to be digitized for computer processing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413600" y="1369806"/>
            <a:ext cx="4374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It is turned into millions of “pixel” elements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/>
          <p:nvPr>
            <p:ph type="title"/>
          </p:nvPr>
        </p:nvSpPr>
        <p:spPr>
          <a:xfrm>
            <a:off x="628650" y="756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reusing pretrained VGG16</a:t>
            </a:r>
            <a:endParaRPr/>
          </a:p>
        </p:txBody>
      </p:sp>
      <p:pic>
        <p:nvPicPr>
          <p:cNvPr id="515" name="Google Shape;5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50" y="1124317"/>
            <a:ext cx="7468899" cy="11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4"/>
          <p:cNvPicPr preferRelativeResize="0"/>
          <p:nvPr/>
        </p:nvPicPr>
        <p:blipFill rotWithShape="1">
          <a:blip r:embed="rId3">
            <a:alphaModFix/>
          </a:blip>
          <a:srcRect b="0" l="0" r="19523" t="0"/>
          <a:stretch/>
        </p:blipFill>
        <p:spPr>
          <a:xfrm>
            <a:off x="456550" y="2419725"/>
            <a:ext cx="6011002" cy="114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/>
          <p:nvPr/>
        </p:nvCxnSpPr>
        <p:spPr>
          <a:xfrm>
            <a:off x="6552575" y="1042875"/>
            <a:ext cx="777900" cy="1259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34"/>
          <p:cNvCxnSpPr/>
          <p:nvPr/>
        </p:nvCxnSpPr>
        <p:spPr>
          <a:xfrm flipH="1">
            <a:off x="6552675" y="1080650"/>
            <a:ext cx="846900" cy="123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34"/>
          <p:cNvSpPr txBox="1"/>
          <p:nvPr/>
        </p:nvSpPr>
        <p:spPr>
          <a:xfrm>
            <a:off x="7614950" y="941550"/>
            <a:ext cx="1293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endParaRPr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0" name="Google Shape;520;p34"/>
          <p:cNvCxnSpPr/>
          <p:nvPr/>
        </p:nvCxnSpPr>
        <p:spPr>
          <a:xfrm flipH="1">
            <a:off x="7221875" y="1188897"/>
            <a:ext cx="604200" cy="202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34"/>
          <p:cNvSpPr/>
          <p:nvPr/>
        </p:nvSpPr>
        <p:spPr>
          <a:xfrm>
            <a:off x="6476600" y="2435450"/>
            <a:ext cx="272100" cy="1104600"/>
          </a:xfrm>
          <a:prstGeom prst="rect">
            <a:avLst/>
          </a:prstGeom>
          <a:solidFill>
            <a:srgbClr val="DAECFC"/>
          </a:solidFill>
          <a:ln cap="flat" cmpd="sng" w="19050">
            <a:solidFill>
              <a:srgbClr val="004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4"/>
          <p:cNvSpPr txBox="1"/>
          <p:nvPr/>
        </p:nvSpPr>
        <p:spPr>
          <a:xfrm rot="-5400000">
            <a:off x="6066975" y="2860900"/>
            <a:ext cx="10920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4988"/>
                </a:solidFill>
                <a:latin typeface="Corbel"/>
                <a:ea typeface="Corbel"/>
                <a:cs typeface="Corbel"/>
                <a:sym typeface="Corbel"/>
              </a:rPr>
              <a:t>fc1</a:t>
            </a:r>
            <a:endParaRPr b="1" sz="1200">
              <a:solidFill>
                <a:srgbClr val="00498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6757750" y="2435450"/>
            <a:ext cx="272100" cy="1104600"/>
          </a:xfrm>
          <a:prstGeom prst="rect">
            <a:avLst/>
          </a:prstGeom>
          <a:solidFill>
            <a:srgbClr val="DAECFC"/>
          </a:solidFill>
          <a:ln cap="flat" cmpd="sng" w="19050">
            <a:solidFill>
              <a:srgbClr val="004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4"/>
          <p:cNvSpPr txBox="1"/>
          <p:nvPr/>
        </p:nvSpPr>
        <p:spPr>
          <a:xfrm rot="-5400000">
            <a:off x="6348125" y="2860900"/>
            <a:ext cx="10920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4988"/>
                </a:solidFill>
                <a:latin typeface="Corbel"/>
                <a:ea typeface="Corbel"/>
                <a:cs typeface="Corbel"/>
                <a:sym typeface="Corbel"/>
              </a:rPr>
              <a:t>fc2</a:t>
            </a:r>
            <a:endParaRPr b="1" sz="1200">
              <a:solidFill>
                <a:srgbClr val="00498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25" name="Google Shape;525;p34"/>
          <p:cNvPicPr preferRelativeResize="0"/>
          <p:nvPr/>
        </p:nvPicPr>
        <p:blipFill rotWithShape="1">
          <a:blip r:embed="rId3">
            <a:alphaModFix/>
          </a:blip>
          <a:srcRect b="0" l="0" r="19523" t="0"/>
          <a:stretch/>
        </p:blipFill>
        <p:spPr>
          <a:xfrm>
            <a:off x="456550" y="3943725"/>
            <a:ext cx="6011002" cy="11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4"/>
          <p:cNvSpPr/>
          <p:nvPr/>
        </p:nvSpPr>
        <p:spPr>
          <a:xfrm>
            <a:off x="6476600" y="3959450"/>
            <a:ext cx="272100" cy="1104600"/>
          </a:xfrm>
          <a:prstGeom prst="rect">
            <a:avLst/>
          </a:prstGeom>
          <a:solidFill>
            <a:srgbClr val="DAECFC"/>
          </a:solidFill>
          <a:ln cap="flat" cmpd="sng" w="19050">
            <a:solidFill>
              <a:srgbClr val="004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4"/>
          <p:cNvSpPr txBox="1"/>
          <p:nvPr/>
        </p:nvSpPr>
        <p:spPr>
          <a:xfrm rot="-5400000">
            <a:off x="6066975" y="4384900"/>
            <a:ext cx="10920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4988"/>
                </a:solidFill>
                <a:latin typeface="Corbel"/>
                <a:ea typeface="Corbel"/>
                <a:cs typeface="Corbel"/>
                <a:sym typeface="Corbel"/>
              </a:rPr>
              <a:t>fc1</a:t>
            </a:r>
            <a:endParaRPr b="1" sz="1200">
              <a:solidFill>
                <a:srgbClr val="00498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6757750" y="3959450"/>
            <a:ext cx="272100" cy="1104600"/>
          </a:xfrm>
          <a:prstGeom prst="rect">
            <a:avLst/>
          </a:prstGeom>
          <a:solidFill>
            <a:srgbClr val="DAECFC"/>
          </a:solidFill>
          <a:ln cap="flat" cmpd="sng" w="19050">
            <a:solidFill>
              <a:srgbClr val="004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4"/>
          <p:cNvSpPr txBox="1"/>
          <p:nvPr/>
        </p:nvSpPr>
        <p:spPr>
          <a:xfrm rot="-5400000">
            <a:off x="6348125" y="4384900"/>
            <a:ext cx="10920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4988"/>
                </a:solidFill>
                <a:latin typeface="Corbel"/>
                <a:ea typeface="Corbel"/>
                <a:cs typeface="Corbel"/>
                <a:sym typeface="Corbel"/>
              </a:rPr>
              <a:t>fc2</a:t>
            </a:r>
            <a:endParaRPr b="1" sz="1200">
              <a:solidFill>
                <a:srgbClr val="00498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30" name="Google Shape;530;p34"/>
          <p:cNvCxnSpPr>
            <a:endCxn id="522" idx="1"/>
          </p:cNvCxnSpPr>
          <p:nvPr/>
        </p:nvCxnSpPr>
        <p:spPr>
          <a:xfrm rot="10800000">
            <a:off x="6612975" y="3534850"/>
            <a:ext cx="507000" cy="219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34"/>
          <p:cNvCxnSpPr/>
          <p:nvPr/>
        </p:nvCxnSpPr>
        <p:spPr>
          <a:xfrm rot="10800000">
            <a:off x="6882025" y="3563925"/>
            <a:ext cx="341100" cy="103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34"/>
          <p:cNvSpPr txBox="1"/>
          <p:nvPr/>
        </p:nvSpPr>
        <p:spPr>
          <a:xfrm>
            <a:off x="6940475" y="3603813"/>
            <a:ext cx="8622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3" name="Google Shape;533;p34"/>
          <p:cNvCxnSpPr/>
          <p:nvPr/>
        </p:nvCxnSpPr>
        <p:spPr>
          <a:xfrm rot="10800000">
            <a:off x="6536775" y="5135050"/>
            <a:ext cx="507000" cy="219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34"/>
          <p:cNvCxnSpPr/>
          <p:nvPr/>
        </p:nvCxnSpPr>
        <p:spPr>
          <a:xfrm rot="10800000">
            <a:off x="6805825" y="5164125"/>
            <a:ext cx="341100" cy="103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34"/>
          <p:cNvSpPr txBox="1"/>
          <p:nvPr/>
        </p:nvSpPr>
        <p:spPr>
          <a:xfrm>
            <a:off x="6864275" y="5204013"/>
            <a:ext cx="8622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</a:t>
            </a: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6" name="Google Shape;536;p34"/>
          <p:cNvCxnSpPr/>
          <p:nvPr/>
        </p:nvCxnSpPr>
        <p:spPr>
          <a:xfrm rot="10800000">
            <a:off x="5421275" y="5119750"/>
            <a:ext cx="1600800" cy="325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7" name="Google Shape;537;p34"/>
          <p:cNvPicPr preferRelativeResize="0"/>
          <p:nvPr/>
        </p:nvPicPr>
        <p:blipFill rotWithShape="1">
          <a:blip r:embed="rId3">
            <a:alphaModFix/>
          </a:blip>
          <a:srcRect b="0" l="92784" r="0" t="0"/>
          <a:stretch/>
        </p:blipFill>
        <p:spPr>
          <a:xfrm>
            <a:off x="7038899" y="2424900"/>
            <a:ext cx="538899" cy="11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4"/>
          <p:cNvPicPr preferRelativeResize="0"/>
          <p:nvPr/>
        </p:nvPicPr>
        <p:blipFill rotWithShape="1">
          <a:blip r:embed="rId3">
            <a:alphaModFix/>
          </a:blip>
          <a:srcRect b="0" l="92784" r="0" t="0"/>
          <a:stretch/>
        </p:blipFill>
        <p:spPr>
          <a:xfrm>
            <a:off x="7038899" y="3943725"/>
            <a:ext cx="538899" cy="11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4"/>
          <p:cNvSpPr txBox="1"/>
          <p:nvPr/>
        </p:nvSpPr>
        <p:spPr>
          <a:xfrm>
            <a:off x="7407275" y="2592400"/>
            <a:ext cx="17304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add new layers (randomly initialized)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Calibri"/>
              <a:buChar char="+"/>
            </a:pP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train them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4"/>
          <p:cNvSpPr txBox="1"/>
          <p:nvPr/>
        </p:nvSpPr>
        <p:spPr>
          <a:xfrm>
            <a:off x="7331075" y="4116400"/>
            <a:ext cx="17304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fine tune also</a:t>
            </a:r>
            <a:b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next block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4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5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35"/>
          <p:cNvSpPr txBox="1"/>
          <p:nvPr/>
        </p:nvSpPr>
        <p:spPr>
          <a:xfrm rot="-5400000">
            <a:off x="7890650" y="1832475"/>
            <a:ext cx="1761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B0CA"/>
                </a:solidFill>
                <a:latin typeface="Corbel"/>
                <a:ea typeface="Corbel"/>
                <a:cs typeface="Corbel"/>
                <a:sym typeface="Corbel"/>
              </a:rPr>
              <a:t>Image credit: Li Fei-Fei et al</a:t>
            </a:r>
            <a:endParaRPr sz="1000">
              <a:solidFill>
                <a:srgbClr val="00B0CA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8" name="Google Shape;548;p35"/>
          <p:cNvSpPr txBox="1"/>
          <p:nvPr>
            <p:ph type="title"/>
          </p:nvPr>
        </p:nvSpPr>
        <p:spPr>
          <a:xfrm>
            <a:off x="19050" y="-525"/>
            <a:ext cx="56595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applications</a:t>
            </a:r>
            <a:endParaRPr/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" y="1335375"/>
            <a:ext cx="8436352" cy="34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6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36"/>
          <p:cNvSpPr txBox="1"/>
          <p:nvPr/>
        </p:nvSpPr>
        <p:spPr>
          <a:xfrm>
            <a:off x="1587925" y="5149088"/>
            <a:ext cx="5836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B0CA"/>
                </a:solidFill>
                <a:latin typeface="Corbel"/>
                <a:ea typeface="Corbel"/>
                <a:cs typeface="Corbel"/>
                <a:sym typeface="Corbel"/>
              </a:rPr>
              <a:t>Image credit: Ronneberger et al, U-Net: Convolutional Networks for Biomedical Image Segmentation, 2015</a:t>
            </a:r>
            <a:endParaRPr sz="1000">
              <a:solidFill>
                <a:srgbClr val="00B0CA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56" name="Google Shape;556;p36"/>
          <p:cNvSpPr txBox="1"/>
          <p:nvPr>
            <p:ph type="title"/>
          </p:nvPr>
        </p:nvSpPr>
        <p:spPr>
          <a:xfrm>
            <a:off x="19050" y="-525"/>
            <a:ext cx="80529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Example: </a:t>
            </a:r>
            <a:r>
              <a:rPr lang="en" sz="3200"/>
              <a:t>CNNs used for segmentation (U-Net)</a:t>
            </a:r>
            <a:endParaRPr sz="3200"/>
          </a:p>
        </p:txBody>
      </p:sp>
      <p:pic>
        <p:nvPicPr>
          <p:cNvPr id="557" name="Google Shape;5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600" y="984925"/>
            <a:ext cx="6264799" cy="42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Transposed convolutional layer</a:t>
            </a:r>
            <a:br>
              <a:rPr lang="en"/>
            </a:br>
            <a:r>
              <a:rPr lang="en" sz="2400"/>
              <a:t>sometimes called “deconvolution”</a:t>
            </a:r>
            <a:endParaRPr sz="2400"/>
          </a:p>
        </p:txBody>
      </p:sp>
      <p:sp>
        <p:nvSpPr>
          <p:cNvPr id="563" name="Google Shape;563;p37"/>
          <p:cNvSpPr txBox="1"/>
          <p:nvPr>
            <p:ph idx="1" type="body"/>
          </p:nvPr>
        </p:nvSpPr>
        <p:spPr>
          <a:xfrm>
            <a:off x="628650" y="2010325"/>
            <a:ext cx="7886700" cy="359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Input: tensor of size </a:t>
            </a:r>
            <a:r>
              <a:rPr i="1" lang="en" sz="2000"/>
              <a:t>N</a:t>
            </a:r>
            <a:r>
              <a:rPr lang="en" sz="2000"/>
              <a:t> × </a:t>
            </a:r>
            <a:r>
              <a:rPr i="1" lang="en" sz="2000"/>
              <a:t>W</a:t>
            </a:r>
            <a:r>
              <a:rPr baseline="-25000" i="1" lang="en" sz="2000"/>
              <a:t>i</a:t>
            </a:r>
            <a:r>
              <a:rPr lang="en" sz="2000"/>
              <a:t> × </a:t>
            </a:r>
            <a:r>
              <a:rPr i="1" lang="en" sz="2000"/>
              <a:t>H</a:t>
            </a:r>
            <a:r>
              <a:rPr baseline="-25000" i="1" lang="en" sz="2000"/>
              <a:t>i</a:t>
            </a:r>
            <a:r>
              <a:rPr lang="en" sz="2000"/>
              <a:t> × </a:t>
            </a:r>
            <a:r>
              <a:rPr i="1" lang="en" sz="2000"/>
              <a:t>C</a:t>
            </a:r>
            <a:r>
              <a:rPr baseline="-25000" i="1" lang="en" sz="2000"/>
              <a:t>i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Hyperparameters: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i="1" lang="en"/>
              <a:t>K</a:t>
            </a:r>
            <a:r>
              <a:rPr lang="en"/>
              <a:t>: number of filters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i="1" lang="en"/>
              <a:t>w</a:t>
            </a:r>
            <a:r>
              <a:rPr lang="en"/>
              <a:t>, </a:t>
            </a:r>
            <a:r>
              <a:rPr i="1" lang="en"/>
              <a:t>h</a:t>
            </a:r>
            <a:r>
              <a:rPr lang="en"/>
              <a:t>: kernel size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strides: amount of shift (horizontal and vertical)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padding: how to handle image borders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activation function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Output: tensor of size </a:t>
            </a:r>
            <a:r>
              <a:rPr i="1" lang="en" sz="2000"/>
              <a:t>N</a:t>
            </a:r>
            <a:r>
              <a:rPr lang="en" sz="2000"/>
              <a:t> × </a:t>
            </a:r>
            <a:r>
              <a:rPr i="1" lang="en" sz="2000"/>
              <a:t>W</a:t>
            </a:r>
            <a:r>
              <a:rPr baseline="-25000" i="1" lang="en" sz="2000"/>
              <a:t>o</a:t>
            </a:r>
            <a:r>
              <a:rPr lang="en" sz="2000"/>
              <a:t> × </a:t>
            </a:r>
            <a:r>
              <a:rPr i="1" lang="en" sz="2000"/>
              <a:t>H</a:t>
            </a:r>
            <a:r>
              <a:rPr baseline="-25000" i="1" lang="en" sz="2000"/>
              <a:t>o</a:t>
            </a:r>
            <a:r>
              <a:rPr lang="en" sz="2000"/>
              <a:t> × </a:t>
            </a:r>
            <a:r>
              <a:rPr i="1" lang="en" sz="2000"/>
              <a:t>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tf.keras</a:t>
            </a:r>
            <a:r>
              <a:rPr lang="en" sz="2000"/>
              <a:t>: </a:t>
            </a:r>
            <a:br>
              <a:rPr lang="en" sz="2000"/>
            </a:b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layers.Conv2DTranspose(filters, kernel_size, </a:t>
            </a: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strides, padding,</a:t>
            </a: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activation)</a:t>
            </a: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</a:rPr>
            </a:b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</a:rPr>
            </a:br>
            <a:endParaRPr sz="2000">
              <a:solidFill>
                <a:srgbClr val="333333"/>
              </a:solidFill>
              <a:highlight>
                <a:srgbClr val="FFFAFA"/>
              </a:highlight>
            </a:endParaRPr>
          </a:p>
        </p:txBody>
      </p:sp>
      <p:sp>
        <p:nvSpPr>
          <p:cNvPr id="564" name="Google Shape;564;p37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149" y="151874"/>
            <a:ext cx="2945775" cy="41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7"/>
          <p:cNvSpPr txBox="1"/>
          <p:nvPr/>
        </p:nvSpPr>
        <p:spPr>
          <a:xfrm>
            <a:off x="4953000" y="-29075"/>
            <a:ext cx="427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Image source: Noh et al. “Learning Deconvolution Network for Semantic Segmentation”, ICCV 2015 </a:t>
            </a:r>
            <a:endParaRPr sz="800">
              <a:solidFill>
                <a:srgbClr val="00C7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8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38"/>
          <p:cNvSpPr txBox="1"/>
          <p:nvPr/>
        </p:nvSpPr>
        <p:spPr>
          <a:xfrm>
            <a:off x="3041550" y="5410788"/>
            <a:ext cx="5836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B0CA"/>
                </a:solidFill>
                <a:latin typeface="Corbel"/>
                <a:ea typeface="Corbel"/>
                <a:cs typeface="Corbel"/>
                <a:sym typeface="Corbel"/>
              </a:rPr>
              <a:t>Image credit: </a:t>
            </a:r>
            <a:r>
              <a:rPr lang="en" sz="1000">
                <a:solidFill>
                  <a:srgbClr val="00B0CA"/>
                </a:solidFill>
                <a:latin typeface="Corbel"/>
                <a:ea typeface="Corbel"/>
                <a:cs typeface="Corbel"/>
                <a:sym typeface="Corbel"/>
              </a:rPr>
              <a:t>https://medium.com/@steinsfu/diffusion-model-clearly-explained-cd331bd41166</a:t>
            </a:r>
            <a:endParaRPr sz="1000">
              <a:solidFill>
                <a:srgbClr val="00B0CA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3" name="Google Shape;573;p38"/>
          <p:cNvSpPr txBox="1"/>
          <p:nvPr>
            <p:ph type="title"/>
          </p:nvPr>
        </p:nvSpPr>
        <p:spPr>
          <a:xfrm>
            <a:off x="19050" y="-525"/>
            <a:ext cx="80529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Diffusion models</a:t>
            </a:r>
            <a:endParaRPr sz="3200"/>
          </a:p>
        </p:txBody>
      </p:sp>
      <p:pic>
        <p:nvPicPr>
          <p:cNvPr id="574" name="Google Shape;5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50" y="941175"/>
            <a:ext cx="6411150" cy="42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9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39"/>
          <p:cNvSpPr txBox="1"/>
          <p:nvPr/>
        </p:nvSpPr>
        <p:spPr>
          <a:xfrm>
            <a:off x="3340525" y="5453888"/>
            <a:ext cx="5836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B0CA"/>
                </a:solidFill>
                <a:latin typeface="Corbel"/>
                <a:ea typeface="Corbel"/>
                <a:cs typeface="Corbel"/>
                <a:sym typeface="Corbel"/>
              </a:rPr>
              <a:t>Image credit: https://medium.com/@steinsfu/diffusion-model-clearly-explained-cd331bd41166</a:t>
            </a:r>
            <a:endParaRPr sz="1000">
              <a:solidFill>
                <a:srgbClr val="00B0CA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1" name="Google Shape;581;p39"/>
          <p:cNvSpPr txBox="1"/>
          <p:nvPr>
            <p:ph type="title"/>
          </p:nvPr>
        </p:nvSpPr>
        <p:spPr>
          <a:xfrm>
            <a:off x="19050" y="-525"/>
            <a:ext cx="80529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Diffusion models</a:t>
            </a:r>
            <a:endParaRPr sz="3200"/>
          </a:p>
        </p:txBody>
      </p:sp>
      <p:pic>
        <p:nvPicPr>
          <p:cNvPr id="582" name="Google Shape;5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5" y="827650"/>
            <a:ext cx="3992599" cy="452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191" y="0"/>
            <a:ext cx="3957809" cy="54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0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40"/>
          <p:cNvSpPr txBox="1"/>
          <p:nvPr/>
        </p:nvSpPr>
        <p:spPr>
          <a:xfrm>
            <a:off x="3340525" y="5453888"/>
            <a:ext cx="5836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B0CA"/>
                </a:solidFill>
                <a:latin typeface="Corbel"/>
                <a:ea typeface="Corbel"/>
                <a:cs typeface="Corbel"/>
                <a:sym typeface="Corbel"/>
              </a:rPr>
              <a:t>Image credit: </a:t>
            </a:r>
            <a:r>
              <a:rPr lang="en" sz="1000">
                <a:solidFill>
                  <a:srgbClr val="00B0CA"/>
                </a:solidFill>
                <a:latin typeface="Corbel"/>
                <a:ea typeface="Corbel"/>
                <a:cs typeface="Corbel"/>
                <a:sym typeface="Corbel"/>
              </a:rPr>
              <a:t>https://www.assemblyai.com/blog/how-imagen-actually-works/</a:t>
            </a:r>
            <a:endParaRPr sz="1000">
              <a:solidFill>
                <a:srgbClr val="00B0CA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0" name="Google Shape;590;p40"/>
          <p:cNvSpPr txBox="1"/>
          <p:nvPr>
            <p:ph type="title"/>
          </p:nvPr>
        </p:nvSpPr>
        <p:spPr>
          <a:xfrm>
            <a:off x="19050" y="-525"/>
            <a:ext cx="80529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Text-to-image models (Dall-E2, Imagen)</a:t>
            </a:r>
            <a:endParaRPr sz="3200"/>
          </a:p>
        </p:txBody>
      </p:sp>
      <p:pic>
        <p:nvPicPr>
          <p:cNvPr id="591" name="Google Shape;5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50" y="890725"/>
            <a:ext cx="6849972" cy="448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1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 in PyTorch</a:t>
            </a:r>
            <a:endParaRPr/>
          </a:p>
        </p:txBody>
      </p:sp>
      <p:sp>
        <p:nvSpPr>
          <p:cNvPr id="597" name="Google Shape;597;p41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layers</a:t>
            </a:r>
            <a:endParaRPr/>
          </a:p>
        </p:txBody>
      </p:sp>
      <p:sp>
        <p:nvSpPr>
          <p:cNvPr id="604" name="Google Shape;604;p42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Input: </a:t>
            </a:r>
            <a:r>
              <a:rPr lang="en" sz="2000"/>
              <a:t>tensor of size </a:t>
            </a:r>
            <a:r>
              <a:rPr i="1" lang="en" sz="2000"/>
              <a:t>N</a:t>
            </a:r>
            <a:r>
              <a:rPr lang="en" sz="2000"/>
              <a:t> </a:t>
            </a:r>
            <a:r>
              <a:rPr lang="en" sz="2000"/>
              <a:t>×</a:t>
            </a:r>
            <a:r>
              <a:rPr lang="en" sz="2000"/>
              <a:t> </a:t>
            </a:r>
            <a:r>
              <a:rPr i="1" lang="en" sz="2000"/>
              <a:t>C</a:t>
            </a:r>
            <a:r>
              <a:rPr baseline="-25000" i="1" lang="en" sz="2000"/>
              <a:t>i </a:t>
            </a:r>
            <a:r>
              <a:rPr lang="en" sz="2000"/>
              <a:t>× </a:t>
            </a:r>
            <a:r>
              <a:rPr i="1" lang="en" sz="2000"/>
              <a:t>H</a:t>
            </a:r>
            <a:r>
              <a:rPr baseline="-25000" i="1" lang="en" sz="2000"/>
              <a:t>i </a:t>
            </a:r>
            <a:r>
              <a:rPr lang="en" sz="2000"/>
              <a:t>× </a:t>
            </a:r>
            <a:r>
              <a:rPr i="1" lang="en" sz="2000"/>
              <a:t>W</a:t>
            </a:r>
            <a:r>
              <a:rPr baseline="-25000" i="1" lang="en" sz="2000"/>
              <a:t>i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Hyperparameters: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en" sz="2000"/>
              <a:t>C</a:t>
            </a:r>
            <a:r>
              <a:rPr baseline="-25000" i="1" lang="en" sz="2000"/>
              <a:t>i</a:t>
            </a:r>
            <a:r>
              <a:rPr i="1" lang="en" sz="2000"/>
              <a:t> </a:t>
            </a:r>
            <a:r>
              <a:rPr lang="en" sz="2000"/>
              <a:t>channels in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en" sz="2000"/>
              <a:t>C</a:t>
            </a:r>
            <a:r>
              <a:rPr baseline="-25000" i="1" lang="en" sz="2000"/>
              <a:t>o</a:t>
            </a:r>
            <a:r>
              <a:rPr i="1" lang="en" sz="2000"/>
              <a:t> </a:t>
            </a:r>
            <a:r>
              <a:rPr lang="en" sz="2000"/>
              <a:t>channels out, i.e., the number of filters/different kernels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en" sz="2000"/>
              <a:t>w</a:t>
            </a:r>
            <a:r>
              <a:rPr lang="en" sz="2000"/>
              <a:t>, </a:t>
            </a:r>
            <a:r>
              <a:rPr i="1" lang="en" sz="2000"/>
              <a:t>h</a:t>
            </a:r>
            <a:r>
              <a:rPr lang="en" sz="2000"/>
              <a:t>: kernel size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" sz="2000"/>
              <a:t>padding: how to handle image borders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Output: tensor of size </a:t>
            </a:r>
            <a:r>
              <a:rPr i="1" lang="en" sz="2000"/>
              <a:t>N</a:t>
            </a:r>
            <a:r>
              <a:rPr lang="en" sz="2000"/>
              <a:t> </a:t>
            </a:r>
            <a:r>
              <a:rPr lang="en" sz="2000"/>
              <a:t>× </a:t>
            </a:r>
            <a:r>
              <a:rPr i="1" lang="en" sz="2000"/>
              <a:t>C</a:t>
            </a:r>
            <a:r>
              <a:rPr baseline="-25000" i="1" lang="en" sz="2000"/>
              <a:t>o</a:t>
            </a:r>
            <a:r>
              <a:rPr i="1" lang="en" sz="2000"/>
              <a:t> </a:t>
            </a:r>
            <a:r>
              <a:rPr lang="en" sz="2000"/>
              <a:t>× </a:t>
            </a:r>
            <a:r>
              <a:rPr i="1" lang="en" sz="2000"/>
              <a:t>H</a:t>
            </a:r>
            <a:r>
              <a:rPr baseline="-25000" i="1" lang="en" sz="2000"/>
              <a:t>o</a:t>
            </a:r>
            <a:r>
              <a:rPr lang="en" sz="2000"/>
              <a:t> </a:t>
            </a:r>
            <a:r>
              <a:rPr lang="en" sz="2000"/>
              <a:t>× </a:t>
            </a:r>
            <a:r>
              <a:rPr i="1" lang="en" sz="2000"/>
              <a:t>W</a:t>
            </a:r>
            <a:r>
              <a:rPr baseline="-25000" i="1" lang="en" sz="2000"/>
              <a:t>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 PyTorch</a:t>
            </a:r>
            <a:br>
              <a:rPr lang="en" sz="2000"/>
            </a:br>
            <a:r>
              <a:rPr lang="en" sz="2000"/>
              <a:t>torch.nn</a:t>
            </a: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.Conv2d(in_channels, out_channels, </a:t>
            </a: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              kernel_size, padding=’valid’)</a:t>
            </a: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</a:rPr>
            </a:b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</a:rPr>
            </a:br>
            <a:r>
              <a:rPr lang="en" sz="2000"/>
              <a:t>(there is also </a:t>
            </a: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</a:rPr>
              <a:t>Conv1d</a:t>
            </a:r>
            <a:r>
              <a:rPr lang="en" sz="2000"/>
              <a:t> and </a:t>
            </a: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</a:rPr>
              <a:t>Conv3d</a:t>
            </a:r>
            <a:r>
              <a:rPr lang="en" sz="2000"/>
              <a:t>)</a:t>
            </a: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</a:rPr>
            </a:br>
            <a:endParaRPr sz="2000">
              <a:solidFill>
                <a:srgbClr val="333333"/>
              </a:solidFill>
              <a:highlight>
                <a:srgbClr val="FFFAFA"/>
              </a:highlight>
            </a:endParaRPr>
          </a:p>
        </p:txBody>
      </p:sp>
      <p:sp>
        <p:nvSpPr>
          <p:cNvPr id="605" name="Google Shape;605;p42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600" y="1636400"/>
            <a:ext cx="4233525" cy="19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layers</a:t>
            </a:r>
            <a:endParaRPr/>
          </a:p>
        </p:txBody>
      </p:sp>
      <p:sp>
        <p:nvSpPr>
          <p:cNvPr id="612" name="Google Shape;612;p43"/>
          <p:cNvSpPr txBox="1"/>
          <p:nvPr>
            <p:ph idx="1" type="body"/>
          </p:nvPr>
        </p:nvSpPr>
        <p:spPr>
          <a:xfrm>
            <a:off x="247650" y="15975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Used to reduce the spatial resolution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independently on each channel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reduce </a:t>
            </a:r>
            <a:r>
              <a:rPr lang="en" sz="2000"/>
              <a:t>complexity and </a:t>
            </a:r>
            <a:r>
              <a:rPr lang="en" sz="2000"/>
              <a:t>number </a:t>
            </a:r>
            <a:br>
              <a:rPr lang="en" sz="2000"/>
            </a:br>
            <a:r>
              <a:rPr lang="en" sz="2000"/>
              <a:t>of parameters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MAX operator most common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sometimes also AVERAGE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 PyTorch:</a:t>
            </a:r>
            <a:br>
              <a:rPr lang="en" sz="2000"/>
            </a:b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torch.nn.</a:t>
            </a: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MaxPool2d(pool_size)</a:t>
            </a: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torch.nn.AvgPool2d(pool_size)</a:t>
            </a:r>
            <a:br>
              <a:rPr lang="en" sz="20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333333"/>
              </a:solidFill>
              <a:highlight>
                <a:srgbClr val="FFFA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" name="Google Shape;613;p43"/>
          <p:cNvSpPr txBox="1"/>
          <p:nvPr/>
        </p:nvSpPr>
        <p:spPr>
          <a:xfrm>
            <a:off x="5021400" y="5218444"/>
            <a:ext cx="381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Image from </a:t>
            </a:r>
            <a:r>
              <a:rPr lang="en" sz="1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http://cs231n.github.io/convolutional-networks/</a:t>
            </a:r>
            <a:r>
              <a:rPr lang="en" sz="1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3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75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</a:t>
            </a:r>
            <a:r>
              <a:rPr lang="en" sz="2200"/>
              <a:t>ense or fully-connected: each neuron connected to all neurons in previous layer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CNN: only connected to a small “local” set of neurons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Radically reduces number</a:t>
            </a:r>
            <a:br>
              <a:rPr lang="en" sz="2200"/>
            </a:br>
            <a:r>
              <a:rPr lang="en" sz="2200"/>
              <a:t>of network connections</a:t>
            </a:r>
            <a:endParaRPr sz="2200"/>
          </a:p>
        </p:txBody>
      </p:sp>
      <p:cxnSp>
        <p:nvCxnSpPr>
          <p:cNvPr id="110" name="Google Shape;110;p17"/>
          <p:cNvCxnSpPr>
            <a:endCxn id="111" idx="2"/>
          </p:cNvCxnSpPr>
          <p:nvPr/>
        </p:nvCxnSpPr>
        <p:spPr>
          <a:xfrm>
            <a:off x="4597125" y="3543000"/>
            <a:ext cx="833100" cy="606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" name="Google Shape;112;p17"/>
          <p:cNvCxnSpPr>
            <a:endCxn id="113" idx="2"/>
          </p:cNvCxnSpPr>
          <p:nvPr/>
        </p:nvCxnSpPr>
        <p:spPr>
          <a:xfrm>
            <a:off x="4766925" y="3514966"/>
            <a:ext cx="663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" name="Google Shape;114;p17"/>
          <p:cNvCxnSpPr>
            <a:endCxn id="115" idx="2"/>
          </p:cNvCxnSpPr>
          <p:nvPr/>
        </p:nvCxnSpPr>
        <p:spPr>
          <a:xfrm>
            <a:off x="4577925" y="3540433"/>
            <a:ext cx="852300" cy="1244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" name="Google Shape;116;p17"/>
          <p:cNvCxnSpPr>
            <a:endCxn id="117" idx="2"/>
          </p:cNvCxnSpPr>
          <p:nvPr/>
        </p:nvCxnSpPr>
        <p:spPr>
          <a:xfrm>
            <a:off x="4577844" y="3540866"/>
            <a:ext cx="845100" cy="1878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" name="Google Shape;118;p17"/>
          <p:cNvCxnSpPr/>
          <p:nvPr/>
        </p:nvCxnSpPr>
        <p:spPr>
          <a:xfrm flipH="1" rot="10800000">
            <a:off x="4570505" y="3502433"/>
            <a:ext cx="859500" cy="665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" name="Google Shape;119;p17"/>
          <p:cNvCxnSpPr>
            <a:endCxn id="111" idx="2"/>
          </p:cNvCxnSpPr>
          <p:nvPr/>
        </p:nvCxnSpPr>
        <p:spPr>
          <a:xfrm flipH="1" rot="10800000">
            <a:off x="4577925" y="4149900"/>
            <a:ext cx="852300" cy="25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p17"/>
          <p:cNvCxnSpPr>
            <a:endCxn id="115" idx="2"/>
          </p:cNvCxnSpPr>
          <p:nvPr/>
        </p:nvCxnSpPr>
        <p:spPr>
          <a:xfrm>
            <a:off x="4577925" y="4175833"/>
            <a:ext cx="852300" cy="609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" name="Google Shape;121;p17"/>
          <p:cNvCxnSpPr>
            <a:endCxn id="117" idx="2"/>
          </p:cNvCxnSpPr>
          <p:nvPr/>
        </p:nvCxnSpPr>
        <p:spPr>
          <a:xfrm>
            <a:off x="4597644" y="4175366"/>
            <a:ext cx="825300" cy="1244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" name="Google Shape;122;p17"/>
          <p:cNvCxnSpPr>
            <a:endCxn id="113" idx="2"/>
          </p:cNvCxnSpPr>
          <p:nvPr/>
        </p:nvCxnSpPr>
        <p:spPr>
          <a:xfrm flipH="1" rot="10800000">
            <a:off x="4570725" y="3514966"/>
            <a:ext cx="859500" cy="1269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" name="Google Shape;123;p17"/>
          <p:cNvCxnSpPr>
            <a:endCxn id="111" idx="2"/>
          </p:cNvCxnSpPr>
          <p:nvPr/>
        </p:nvCxnSpPr>
        <p:spPr>
          <a:xfrm flipH="1" rot="10800000">
            <a:off x="4577925" y="4149900"/>
            <a:ext cx="852300" cy="647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" name="Google Shape;124;p17"/>
          <p:cNvCxnSpPr>
            <a:endCxn id="115" idx="2"/>
          </p:cNvCxnSpPr>
          <p:nvPr/>
        </p:nvCxnSpPr>
        <p:spPr>
          <a:xfrm flipH="1" rot="10800000">
            <a:off x="4570725" y="4784833"/>
            <a:ext cx="859500" cy="29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" name="Google Shape;125;p17"/>
          <p:cNvCxnSpPr>
            <a:endCxn id="117" idx="2"/>
          </p:cNvCxnSpPr>
          <p:nvPr/>
        </p:nvCxnSpPr>
        <p:spPr>
          <a:xfrm>
            <a:off x="4570644" y="4823066"/>
            <a:ext cx="852300" cy="596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" name="Google Shape;126;p17"/>
          <p:cNvCxnSpPr>
            <a:endCxn id="113" idx="2"/>
          </p:cNvCxnSpPr>
          <p:nvPr/>
        </p:nvCxnSpPr>
        <p:spPr>
          <a:xfrm flipH="1" rot="10800000">
            <a:off x="4570425" y="3514966"/>
            <a:ext cx="859800" cy="191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" name="Google Shape;127;p17"/>
          <p:cNvCxnSpPr>
            <a:endCxn id="111" idx="2"/>
          </p:cNvCxnSpPr>
          <p:nvPr/>
        </p:nvCxnSpPr>
        <p:spPr>
          <a:xfrm flipH="1" rot="10800000">
            <a:off x="4580325" y="4149900"/>
            <a:ext cx="849900" cy="1269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" name="Google Shape;128;p17"/>
          <p:cNvCxnSpPr>
            <a:endCxn id="115" idx="2"/>
          </p:cNvCxnSpPr>
          <p:nvPr/>
        </p:nvCxnSpPr>
        <p:spPr>
          <a:xfrm flipH="1" rot="10800000">
            <a:off x="4597125" y="4784833"/>
            <a:ext cx="833100" cy="65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" name="Google Shape;129;p17"/>
          <p:cNvCxnSpPr>
            <a:endCxn id="117" idx="2"/>
          </p:cNvCxnSpPr>
          <p:nvPr/>
        </p:nvCxnSpPr>
        <p:spPr>
          <a:xfrm flipH="1" rot="10800000">
            <a:off x="4536444" y="5419766"/>
            <a:ext cx="886500" cy="18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0" name="Google Shape;130;p17"/>
          <p:cNvSpPr txBox="1"/>
          <p:nvPr/>
        </p:nvSpPr>
        <p:spPr>
          <a:xfrm>
            <a:off x="3962050" y="2967626"/>
            <a:ext cx="2268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Dense</a:t>
            </a:r>
            <a:r>
              <a:rPr b="1"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layer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664170" y="2953524"/>
            <a:ext cx="2433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Convolutional layer</a:t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5430225" y="3303016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5430225" y="3937950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5430225" y="4572883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5422944" y="5207816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4388449" y="3303017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4388449" y="3937950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4388449" y="4572883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4381168" y="5207817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7"/>
          <p:cNvCxnSpPr>
            <a:endCxn id="137" idx="2"/>
          </p:cNvCxnSpPr>
          <p:nvPr/>
        </p:nvCxnSpPr>
        <p:spPr>
          <a:xfrm>
            <a:off x="7335525" y="3543000"/>
            <a:ext cx="833100" cy="606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p17"/>
          <p:cNvCxnSpPr>
            <a:endCxn id="139" idx="2"/>
          </p:cNvCxnSpPr>
          <p:nvPr/>
        </p:nvCxnSpPr>
        <p:spPr>
          <a:xfrm>
            <a:off x="7505325" y="3514966"/>
            <a:ext cx="663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" name="Google Shape;140;p17"/>
          <p:cNvCxnSpPr/>
          <p:nvPr/>
        </p:nvCxnSpPr>
        <p:spPr>
          <a:xfrm flipH="1" rot="10800000">
            <a:off x="7308904" y="3502433"/>
            <a:ext cx="859500" cy="665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1" name="Google Shape;141;p17"/>
          <p:cNvCxnSpPr>
            <a:endCxn id="137" idx="2"/>
          </p:cNvCxnSpPr>
          <p:nvPr/>
        </p:nvCxnSpPr>
        <p:spPr>
          <a:xfrm flipH="1" rot="10800000">
            <a:off x="7316325" y="4149900"/>
            <a:ext cx="852300" cy="25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p17"/>
          <p:cNvCxnSpPr>
            <a:endCxn id="143" idx="2"/>
          </p:cNvCxnSpPr>
          <p:nvPr/>
        </p:nvCxnSpPr>
        <p:spPr>
          <a:xfrm>
            <a:off x="7316325" y="4175833"/>
            <a:ext cx="852300" cy="609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" name="Google Shape;144;p17"/>
          <p:cNvCxnSpPr>
            <a:endCxn id="137" idx="2"/>
          </p:cNvCxnSpPr>
          <p:nvPr/>
        </p:nvCxnSpPr>
        <p:spPr>
          <a:xfrm flipH="1" rot="10800000">
            <a:off x="7316325" y="4149900"/>
            <a:ext cx="852300" cy="647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17"/>
          <p:cNvCxnSpPr>
            <a:endCxn id="143" idx="2"/>
          </p:cNvCxnSpPr>
          <p:nvPr/>
        </p:nvCxnSpPr>
        <p:spPr>
          <a:xfrm flipH="1" rot="10800000">
            <a:off x="7309125" y="4784833"/>
            <a:ext cx="859500" cy="29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17"/>
          <p:cNvCxnSpPr>
            <a:endCxn id="147" idx="2"/>
          </p:cNvCxnSpPr>
          <p:nvPr/>
        </p:nvCxnSpPr>
        <p:spPr>
          <a:xfrm>
            <a:off x="7309043" y="4823066"/>
            <a:ext cx="852300" cy="596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" name="Google Shape;148;p17"/>
          <p:cNvCxnSpPr>
            <a:endCxn id="143" idx="2"/>
          </p:cNvCxnSpPr>
          <p:nvPr/>
        </p:nvCxnSpPr>
        <p:spPr>
          <a:xfrm flipH="1" rot="10800000">
            <a:off x="7335525" y="4784833"/>
            <a:ext cx="833100" cy="65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17"/>
          <p:cNvCxnSpPr>
            <a:endCxn id="147" idx="2"/>
          </p:cNvCxnSpPr>
          <p:nvPr/>
        </p:nvCxnSpPr>
        <p:spPr>
          <a:xfrm flipH="1" rot="10800000">
            <a:off x="7274843" y="5419766"/>
            <a:ext cx="886500" cy="18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" name="Google Shape;139;p17"/>
          <p:cNvSpPr/>
          <p:nvPr/>
        </p:nvSpPr>
        <p:spPr>
          <a:xfrm>
            <a:off x="8168625" y="3303016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8168625" y="3937950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8168625" y="4572883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8161343" y="5207816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7126848" y="3303017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7126848" y="3937950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7126848" y="4572883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7119567" y="5207817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8168199" y="3942111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7126848" y="3305332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126848" y="3940265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7126848" y="4575198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8168199" y="4578403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7126848" y="5211490"/>
            <a:ext cx="378600" cy="423900"/>
          </a:xfrm>
          <a:prstGeom prst="ellipse">
            <a:avLst/>
          </a:prstGeom>
          <a:solidFill>
            <a:schemeClr val="accent5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 </a:t>
            </a:r>
            <a:br>
              <a:rPr lang="en"/>
            </a:br>
            <a:r>
              <a:rPr lang="en"/>
              <a:t>(CNN, ConvNet)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6279553" y="4184697"/>
            <a:ext cx="453000" cy="4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</a:t>
            </a:r>
            <a:r>
              <a:rPr lang="en"/>
              <a:t> layers</a:t>
            </a:r>
            <a:endParaRPr/>
          </a:p>
        </p:txBody>
      </p:sp>
      <p:sp>
        <p:nvSpPr>
          <p:cNvPr id="620" name="Google Shape;620;p44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Flatten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</a:t>
            </a:r>
            <a:r>
              <a:rPr lang="en" sz="2400"/>
              <a:t>lattens the input into a vector </a:t>
            </a:r>
            <a:br>
              <a:rPr lang="en" sz="2400"/>
            </a:br>
            <a:r>
              <a:rPr lang="en" sz="2400"/>
              <a:t>(typically before dense layers)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Dropout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similar as with dense layers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 PyTorch</a:t>
            </a:r>
            <a:br>
              <a:rPr lang="en" sz="2400"/>
            </a:br>
            <a:r>
              <a:rPr lang="en" sz="24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torch</a:t>
            </a:r>
            <a:r>
              <a:rPr lang="en" sz="24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.nn.Flatten()</a:t>
            </a:r>
            <a:br>
              <a:rPr lang="en" sz="24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torch</a:t>
            </a:r>
            <a:r>
              <a:rPr lang="en" sz="24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.nn.Dropout(p)</a:t>
            </a:r>
            <a:endParaRPr sz="2400">
              <a:solidFill>
                <a:srgbClr val="333333"/>
              </a:solidFill>
              <a:highlight>
                <a:srgbClr val="FFFA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Google Shape;621;p44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550" y="972378"/>
            <a:ext cx="4050925" cy="40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for image data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552450" y="1597550"/>
            <a:ext cx="4472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Image represented as 2D grid of values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output neuron connected to </a:t>
            </a:r>
            <a:br>
              <a:rPr lang="en" sz="1800"/>
            </a:br>
            <a:r>
              <a:rPr lang="en" sz="1800"/>
              <a:t>small 2D area in the image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 value = weighted sum of inputs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Idea: n</a:t>
            </a:r>
            <a:r>
              <a:rPr lang="en" sz="1800"/>
              <a:t>earby pixels are related ⇒ </a:t>
            </a:r>
            <a:br>
              <a:rPr lang="en" sz="1800"/>
            </a:br>
            <a:r>
              <a:rPr lang="en" sz="1800"/>
              <a:t>we can learn local relationships of pixels</a:t>
            </a:r>
            <a:endParaRPr sz="1800"/>
          </a:p>
        </p:txBody>
      </p:sp>
      <p:sp>
        <p:nvSpPr>
          <p:cNvPr id="170" name="Google Shape;170;p18"/>
          <p:cNvSpPr txBox="1"/>
          <p:nvPr/>
        </p:nvSpPr>
        <p:spPr>
          <a:xfrm>
            <a:off x="4760100" y="1294517"/>
            <a:ext cx="1490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3✕3 i</a:t>
            </a: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mage area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6496275" y="1130781"/>
            <a:ext cx="1490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3✕3 weights (conv. kernel)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7804925" y="1454878"/>
            <a:ext cx="1490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output 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neuron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73" name="Google Shape;173;p18"/>
          <p:cNvCxnSpPr/>
          <p:nvPr/>
        </p:nvCxnSpPr>
        <p:spPr>
          <a:xfrm>
            <a:off x="5453450" y="1614294"/>
            <a:ext cx="52800" cy="37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8"/>
          <p:cNvCxnSpPr>
            <a:stCxn id="171" idx="2"/>
          </p:cNvCxnSpPr>
          <p:nvPr/>
        </p:nvCxnSpPr>
        <p:spPr>
          <a:xfrm flipH="1">
            <a:off x="7059825" y="1681881"/>
            <a:ext cx="181800" cy="40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8"/>
          <p:cNvCxnSpPr>
            <a:stCxn id="172" idx="2"/>
          </p:cNvCxnSpPr>
          <p:nvPr/>
        </p:nvCxnSpPr>
        <p:spPr>
          <a:xfrm flipH="1">
            <a:off x="8158775" y="2005978"/>
            <a:ext cx="391500" cy="84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18"/>
          <p:cNvSpPr txBox="1"/>
          <p:nvPr/>
        </p:nvSpPr>
        <p:spPr>
          <a:xfrm>
            <a:off x="5562600" y="5454400"/>
            <a:ext cx="27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" sz="800" u="sng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https://mlnotebook.github.io/post/CNN1/</a:t>
            </a: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>
              <a:solidFill>
                <a:srgbClr val="00C7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562" y="972378"/>
            <a:ext cx="4050925" cy="40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for image data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628650" y="1521350"/>
            <a:ext cx="42618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repeat for each output neuron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Weights stay the same (shared weights)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Border effect: without padding output area is smaller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Stride: amount of shift for the convolution kernel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Outputs form a “feature map”</a:t>
            </a:r>
            <a:endParaRPr sz="2000"/>
          </a:p>
        </p:txBody>
      </p:sp>
      <p:sp>
        <p:nvSpPr>
          <p:cNvPr id="185" name="Google Shape;185;p19"/>
          <p:cNvSpPr txBox="1"/>
          <p:nvPr/>
        </p:nvSpPr>
        <p:spPr>
          <a:xfrm>
            <a:off x="7290975" y="4541031"/>
            <a:ext cx="1490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19"/>
          <p:cNvCxnSpPr/>
          <p:nvPr/>
        </p:nvCxnSpPr>
        <p:spPr>
          <a:xfrm flipH="1" rot="10800000">
            <a:off x="8130375" y="4116431"/>
            <a:ext cx="61500" cy="51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19"/>
          <p:cNvSpPr txBox="1"/>
          <p:nvPr/>
        </p:nvSpPr>
        <p:spPr>
          <a:xfrm>
            <a:off x="4760100" y="1294517"/>
            <a:ext cx="1490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input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6550400" y="1359406"/>
            <a:ext cx="1490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3✕3 weights (conv. kernel)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5562600" y="5454400"/>
            <a:ext cx="274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" sz="800" u="sng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https://mlnotebook.github.io/post/CNN1/</a:t>
            </a: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>
              <a:solidFill>
                <a:srgbClr val="00C7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examples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462925" y="5454475"/>
            <a:ext cx="6451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Image from: </a:t>
            </a: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https://medium.com/@er_95882/convolution-image-filters-cnns-and-examples-in-python-pytorch-bd3f3ac5df9c</a:t>
            </a:r>
            <a:endParaRPr sz="800">
              <a:solidFill>
                <a:srgbClr val="00C7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11" y="1229877"/>
            <a:ext cx="2760786" cy="208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550" y="2180043"/>
            <a:ext cx="5816299" cy="327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500" y="84125"/>
            <a:ext cx="4195901" cy="1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 example</a:t>
            </a:r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0" y="1207006"/>
            <a:ext cx="7033375" cy="39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462925" y="5454464"/>
            <a:ext cx="4627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Image from: </a:t>
            </a:r>
            <a:r>
              <a:rPr lang="en" sz="800" u="sng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http://cs.nyu.edu/~fergus/tutorials/deep_learning_cvpr12/fergus_dl_tutorial_final.pptx</a:t>
            </a:r>
            <a:r>
              <a:rPr lang="en" sz="800">
                <a:solidFill>
                  <a:srgbClr val="00C7B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>
              <a:solidFill>
                <a:srgbClr val="00C7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4188" y="2855722"/>
            <a:ext cx="5215625" cy="24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note: color images</a:t>
            </a:r>
            <a:endParaRPr/>
          </a:p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628650" y="12165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Example: 256 </a:t>
            </a:r>
            <a:r>
              <a:rPr lang="en" sz="2000"/>
              <a:t>✕ 256 color image with 3 color channels (red, green, and blue)</a:t>
            </a:r>
            <a:br>
              <a:rPr lang="en" sz="2000"/>
            </a:br>
            <a:r>
              <a:rPr lang="en" sz="2000"/>
              <a:t>⇒ single image is a 3D tensor: </a:t>
            </a:r>
            <a:r>
              <a:rPr b="1" lang="en" sz="2000"/>
              <a:t>256 ✕ 256 ✕ 3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Example: </a:t>
            </a:r>
            <a:r>
              <a:rPr b="1" lang="en" sz="2000"/>
              <a:t>5 ✕ 5 </a:t>
            </a:r>
            <a:r>
              <a:rPr lang="en" sz="2000"/>
              <a:t>convolution is actually also a 3D tensor: </a:t>
            </a:r>
            <a:r>
              <a:rPr b="1" lang="en" sz="2000"/>
              <a:t>5 ✕ 5 ✕ 3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Slides over width and height, but covers the full color depth</a:t>
            </a:r>
            <a:endParaRPr sz="2000"/>
          </a:p>
        </p:txBody>
      </p:sp>
      <p:sp>
        <p:nvSpPr>
          <p:cNvPr id="216" name="Google Shape;216;p22"/>
          <p:cNvSpPr txBox="1"/>
          <p:nvPr/>
        </p:nvSpPr>
        <p:spPr>
          <a:xfrm>
            <a:off x="686425" y="4729450"/>
            <a:ext cx="15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Here: no padding, stride = 1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7" name="Google Shape;217;p22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neural nets</a:t>
            </a:r>
            <a:endParaRPr/>
          </a:p>
        </p:txBody>
      </p:sp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628650" y="1521350"/>
            <a:ext cx="41751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Char char="●"/>
            </a:pPr>
            <a:r>
              <a:rPr lang="en" sz="2000"/>
              <a:t>We can repeat for different sets of weights (kernels)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Each learns a different “feature”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Typically: edges, corners, etc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Each outputs a feature map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4" name="Google Shape;224;p23"/>
          <p:cNvSpPr/>
          <p:nvPr/>
        </p:nvSpPr>
        <p:spPr>
          <a:xfrm>
            <a:off x="4803725" y="3754549"/>
            <a:ext cx="568200" cy="1500300"/>
          </a:xfrm>
          <a:prstGeom prst="cube">
            <a:avLst>
              <a:gd fmla="val 79048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3"/>
          <p:cNvGrpSpPr/>
          <p:nvPr/>
        </p:nvGrpSpPr>
        <p:grpSpPr>
          <a:xfrm rot="-280355">
            <a:off x="4985081" y="4198991"/>
            <a:ext cx="322844" cy="610616"/>
            <a:chOff x="7078725" y="2192376"/>
            <a:chExt cx="1584300" cy="1446513"/>
          </a:xfrm>
        </p:grpSpPr>
        <p:sp>
          <p:nvSpPr>
            <p:cNvPr id="226" name="Google Shape;226;p23"/>
            <p:cNvSpPr/>
            <p:nvPr/>
          </p:nvSpPr>
          <p:spPr>
            <a:xfrm rot="-1499110">
              <a:off x="7213763" y="2254915"/>
              <a:ext cx="360099" cy="288021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 rot="1349040">
              <a:off x="8149768" y="2259687"/>
              <a:ext cx="360070" cy="287978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7078725" y="2420888"/>
              <a:ext cx="1584300" cy="1218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7393731" y="2657486"/>
              <a:ext cx="288000" cy="195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8036124" y="2656834"/>
              <a:ext cx="288000" cy="195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23"/>
            <p:cNvCxnSpPr/>
            <p:nvPr/>
          </p:nvCxnSpPr>
          <p:spPr>
            <a:xfrm>
              <a:off x="8180140" y="2706643"/>
              <a:ext cx="0" cy="95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23"/>
            <p:cNvCxnSpPr/>
            <p:nvPr/>
          </p:nvCxnSpPr>
          <p:spPr>
            <a:xfrm>
              <a:off x="7537796" y="2706643"/>
              <a:ext cx="0" cy="95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23"/>
            <p:cNvSpPr/>
            <p:nvPr/>
          </p:nvSpPr>
          <p:spPr>
            <a:xfrm rot="10800000">
              <a:off x="7762825" y="3033240"/>
              <a:ext cx="216000" cy="2160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" name="Google Shape;234;p23"/>
            <p:cNvCxnSpPr>
              <a:stCxn id="233" idx="0"/>
            </p:cNvCxnSpPr>
            <p:nvPr/>
          </p:nvCxnSpPr>
          <p:spPr>
            <a:xfrm rot="127266">
              <a:off x="7863469" y="3249038"/>
              <a:ext cx="16211" cy="1081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5" name="Google Shape;235;p23"/>
            <p:cNvSpPr/>
            <p:nvPr/>
          </p:nvSpPr>
          <p:spPr>
            <a:xfrm flipH="1" rot="-8386490">
              <a:off x="7776558" y="3013611"/>
              <a:ext cx="451073" cy="387002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 flipH="1" rot="-8386490">
              <a:off x="7465344" y="3013613"/>
              <a:ext cx="451073" cy="387002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7" name="Google Shape;237;p23"/>
            <p:cNvCxnSpPr/>
            <p:nvPr/>
          </p:nvCxnSpPr>
          <p:spPr>
            <a:xfrm flipH="1" rot="10800000">
              <a:off x="8045847" y="2975766"/>
              <a:ext cx="253500" cy="8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23"/>
            <p:cNvCxnSpPr/>
            <p:nvPr/>
          </p:nvCxnSpPr>
          <p:spPr>
            <a:xfrm>
              <a:off x="8041805" y="3138946"/>
              <a:ext cx="216000" cy="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23"/>
            <p:cNvCxnSpPr/>
            <p:nvPr/>
          </p:nvCxnSpPr>
          <p:spPr>
            <a:xfrm rot="10800000">
              <a:off x="7488780" y="2975724"/>
              <a:ext cx="207000" cy="8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23"/>
            <p:cNvCxnSpPr/>
            <p:nvPr/>
          </p:nvCxnSpPr>
          <p:spPr>
            <a:xfrm rot="10800000">
              <a:off x="7488944" y="3135065"/>
              <a:ext cx="216000" cy="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1" name="Google Shape;241;p23"/>
          <p:cNvSpPr/>
          <p:nvPr/>
        </p:nvSpPr>
        <p:spPr>
          <a:xfrm>
            <a:off x="7362750" y="1694878"/>
            <a:ext cx="368100" cy="975300"/>
          </a:xfrm>
          <a:prstGeom prst="cube">
            <a:avLst>
              <a:gd fmla="val 79048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3"/>
          <p:cNvCxnSpPr>
            <a:endCxn id="243" idx="2"/>
          </p:cNvCxnSpPr>
          <p:nvPr/>
        </p:nvCxnSpPr>
        <p:spPr>
          <a:xfrm flipH="1" rot="10800000">
            <a:off x="5433144" y="2670131"/>
            <a:ext cx="938400" cy="12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p23"/>
          <p:cNvCxnSpPr>
            <a:endCxn id="245" idx="2"/>
          </p:cNvCxnSpPr>
          <p:nvPr/>
        </p:nvCxnSpPr>
        <p:spPr>
          <a:xfrm flipH="1" rot="10800000">
            <a:off x="5426177" y="3224853"/>
            <a:ext cx="966300" cy="882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p23"/>
          <p:cNvCxnSpPr>
            <a:endCxn id="247" idx="2"/>
          </p:cNvCxnSpPr>
          <p:nvPr/>
        </p:nvCxnSpPr>
        <p:spPr>
          <a:xfrm flipH="1" rot="10800000">
            <a:off x="5371914" y="4331556"/>
            <a:ext cx="1035300" cy="160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" name="Google Shape;248;p23"/>
          <p:cNvCxnSpPr/>
          <p:nvPr/>
        </p:nvCxnSpPr>
        <p:spPr>
          <a:xfrm>
            <a:off x="5388678" y="4583674"/>
            <a:ext cx="1003800" cy="277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9" name="Google Shape;249;p23"/>
          <p:cNvCxnSpPr>
            <a:endCxn id="250" idx="2"/>
          </p:cNvCxnSpPr>
          <p:nvPr/>
        </p:nvCxnSpPr>
        <p:spPr>
          <a:xfrm flipH="1" rot="10800000">
            <a:off x="5400733" y="3760082"/>
            <a:ext cx="970500" cy="568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51" name="Google Shape;251;p23"/>
          <p:cNvGrpSpPr/>
          <p:nvPr/>
        </p:nvGrpSpPr>
        <p:grpSpPr>
          <a:xfrm>
            <a:off x="6371544" y="2430391"/>
            <a:ext cx="473802" cy="479481"/>
            <a:chOff x="552971" y="2081944"/>
            <a:chExt cx="631904" cy="575400"/>
          </a:xfrm>
        </p:grpSpPr>
        <p:sp>
          <p:nvSpPr>
            <p:cNvPr id="243" name="Google Shape;243;p23"/>
            <p:cNvSpPr/>
            <p:nvPr/>
          </p:nvSpPr>
          <p:spPr>
            <a:xfrm>
              <a:off x="552971" y="2081944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3"/>
            <p:cNvSpPr/>
            <p:nvPr/>
          </p:nvSpPr>
          <p:spPr>
            <a:xfrm flipH="1">
              <a:off x="733975" y="2269819"/>
              <a:ext cx="450900" cy="387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23"/>
          <p:cNvGrpSpPr/>
          <p:nvPr/>
        </p:nvGrpSpPr>
        <p:grpSpPr>
          <a:xfrm>
            <a:off x="6371772" y="2881943"/>
            <a:ext cx="452590" cy="582651"/>
            <a:chOff x="525357" y="2820246"/>
            <a:chExt cx="603614" cy="699209"/>
          </a:xfrm>
        </p:grpSpPr>
        <p:sp>
          <p:nvSpPr>
            <p:cNvPr id="245" name="Google Shape;245;p23"/>
            <p:cNvSpPr/>
            <p:nvPr/>
          </p:nvSpPr>
          <p:spPr>
            <a:xfrm>
              <a:off x="552971" y="2944055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 flipH="1" rot="-8734199">
              <a:off x="595352" y="2913794"/>
              <a:ext cx="451009" cy="387104"/>
            </a:xfrm>
            <a:prstGeom prst="arc">
              <a:avLst>
                <a:gd fmla="val 16200000" name="adj1"/>
                <a:gd fmla="val 8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23"/>
          <p:cNvGrpSpPr/>
          <p:nvPr/>
        </p:nvGrpSpPr>
        <p:grpSpPr>
          <a:xfrm>
            <a:off x="6371233" y="3520342"/>
            <a:ext cx="503218" cy="515720"/>
            <a:chOff x="552971" y="3806166"/>
            <a:chExt cx="671136" cy="618889"/>
          </a:xfrm>
        </p:grpSpPr>
        <p:sp>
          <p:nvSpPr>
            <p:cNvPr id="250" name="Google Shape;250;p23"/>
            <p:cNvSpPr/>
            <p:nvPr/>
          </p:nvSpPr>
          <p:spPr>
            <a:xfrm>
              <a:off x="552971" y="3806166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 flipH="1" rot="571873">
              <a:off x="744143" y="4003448"/>
              <a:ext cx="451128" cy="386913"/>
            </a:xfrm>
            <a:prstGeom prst="arc">
              <a:avLst>
                <a:gd fmla="val 16200000" name="adj1"/>
                <a:gd fmla="val 8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23"/>
          <p:cNvGrpSpPr/>
          <p:nvPr/>
        </p:nvGrpSpPr>
        <p:grpSpPr>
          <a:xfrm>
            <a:off x="6365633" y="4035734"/>
            <a:ext cx="473466" cy="535563"/>
            <a:chOff x="486438" y="4600975"/>
            <a:chExt cx="631456" cy="642702"/>
          </a:xfrm>
        </p:grpSpPr>
        <p:sp>
          <p:nvSpPr>
            <p:cNvPr id="247" name="Google Shape;247;p23"/>
            <p:cNvSpPr/>
            <p:nvPr/>
          </p:nvSpPr>
          <p:spPr>
            <a:xfrm>
              <a:off x="541894" y="4668277"/>
              <a:ext cx="576000" cy="5754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3"/>
            <p:cNvSpPr/>
            <p:nvPr/>
          </p:nvSpPr>
          <p:spPr>
            <a:xfrm flipH="1" rot="-10497654">
              <a:off x="502667" y="4620018"/>
              <a:ext cx="450843" cy="387014"/>
            </a:xfrm>
            <a:prstGeom prst="arc">
              <a:avLst>
                <a:gd fmla="val 16200000" name="adj1"/>
                <a:gd fmla="val 8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9" name="Google Shape;259;p23"/>
          <p:cNvCxnSpPr>
            <a:stCxn id="243" idx="6"/>
            <a:endCxn id="241" idx="2"/>
          </p:cNvCxnSpPr>
          <p:nvPr/>
        </p:nvCxnSpPr>
        <p:spPr>
          <a:xfrm flipH="1" rot="10800000">
            <a:off x="6803428" y="2328131"/>
            <a:ext cx="559200" cy="342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23"/>
          <p:cNvSpPr/>
          <p:nvPr/>
        </p:nvSpPr>
        <p:spPr>
          <a:xfrm>
            <a:off x="7362750" y="2450322"/>
            <a:ext cx="368100" cy="975300"/>
          </a:xfrm>
          <a:prstGeom prst="cube">
            <a:avLst>
              <a:gd fmla="val 79048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3"/>
          <p:cNvCxnSpPr>
            <a:stCxn id="245" idx="6"/>
            <a:endCxn id="260" idx="2"/>
          </p:cNvCxnSpPr>
          <p:nvPr/>
        </p:nvCxnSpPr>
        <p:spPr>
          <a:xfrm flipH="1" rot="10800000">
            <a:off x="6824362" y="3083553"/>
            <a:ext cx="538500" cy="141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2" name="Google Shape;262;p23"/>
          <p:cNvSpPr/>
          <p:nvPr/>
        </p:nvSpPr>
        <p:spPr>
          <a:xfrm>
            <a:off x="7362750" y="3255906"/>
            <a:ext cx="368100" cy="975300"/>
          </a:xfrm>
          <a:prstGeom prst="cube">
            <a:avLst>
              <a:gd fmla="val 79048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3"/>
          <p:cNvCxnSpPr>
            <a:stCxn id="250" idx="6"/>
            <a:endCxn id="262" idx="2"/>
          </p:cNvCxnSpPr>
          <p:nvPr/>
        </p:nvCxnSpPr>
        <p:spPr>
          <a:xfrm>
            <a:off x="6803117" y="3760082"/>
            <a:ext cx="559500" cy="129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4" name="Google Shape;264;p23"/>
          <p:cNvSpPr/>
          <p:nvPr/>
        </p:nvSpPr>
        <p:spPr>
          <a:xfrm>
            <a:off x="7362750" y="4071350"/>
            <a:ext cx="368100" cy="975300"/>
          </a:xfrm>
          <a:prstGeom prst="cube">
            <a:avLst>
              <a:gd fmla="val 79048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23"/>
          <p:cNvCxnSpPr>
            <a:stCxn id="247" idx="6"/>
            <a:endCxn id="264" idx="2"/>
          </p:cNvCxnSpPr>
          <p:nvPr/>
        </p:nvCxnSpPr>
        <p:spPr>
          <a:xfrm>
            <a:off x="6839098" y="4331556"/>
            <a:ext cx="523800" cy="372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p23"/>
          <p:cNvSpPr txBox="1"/>
          <p:nvPr/>
        </p:nvSpPr>
        <p:spPr>
          <a:xfrm rot="5400000">
            <a:off x="6493963" y="4770050"/>
            <a:ext cx="582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...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 rot="5400000">
            <a:off x="7389138" y="5226356"/>
            <a:ext cx="582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...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4238050" y="2882044"/>
            <a:ext cx="1490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256✕256(✕3)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23"/>
          <p:cNvCxnSpPr>
            <a:stCxn id="268" idx="2"/>
          </p:cNvCxnSpPr>
          <p:nvPr/>
        </p:nvCxnSpPr>
        <p:spPr>
          <a:xfrm>
            <a:off x="4983400" y="3433144"/>
            <a:ext cx="60900" cy="51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3"/>
          <p:cNvSpPr txBox="1"/>
          <p:nvPr/>
        </p:nvSpPr>
        <p:spPr>
          <a:xfrm>
            <a:off x="5643675" y="1441878"/>
            <a:ext cx="1593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kernels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each 5✕5(✕3)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7122975" y="590989"/>
            <a:ext cx="20664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 maps each 252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✕252✕1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23"/>
          <p:cNvCxnSpPr>
            <a:stCxn id="270" idx="2"/>
          </p:cNvCxnSpPr>
          <p:nvPr/>
        </p:nvCxnSpPr>
        <p:spPr>
          <a:xfrm>
            <a:off x="6440175" y="1992978"/>
            <a:ext cx="99900" cy="3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3"/>
          <p:cNvCxnSpPr>
            <a:stCxn id="271" idx="2"/>
          </p:cNvCxnSpPr>
          <p:nvPr/>
        </p:nvCxnSpPr>
        <p:spPr>
          <a:xfrm flipH="1">
            <a:off x="7792875" y="1142089"/>
            <a:ext cx="363300" cy="45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3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